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8"/>
  </p:notesMasterIdLst>
  <p:sldIdLst>
    <p:sldId id="719" r:id="rId2"/>
    <p:sldId id="770" r:id="rId3"/>
    <p:sldId id="1089" r:id="rId4"/>
    <p:sldId id="781" r:id="rId5"/>
    <p:sldId id="1006" r:id="rId6"/>
    <p:sldId id="1052" r:id="rId7"/>
    <p:sldId id="761" r:id="rId8"/>
    <p:sldId id="890" r:id="rId9"/>
    <p:sldId id="1152" r:id="rId10"/>
    <p:sldId id="1146" r:id="rId11"/>
    <p:sldId id="1153" r:id="rId12"/>
    <p:sldId id="1154" r:id="rId13"/>
    <p:sldId id="1155" r:id="rId14"/>
    <p:sldId id="1156" r:id="rId15"/>
    <p:sldId id="1157" r:id="rId16"/>
    <p:sldId id="1158" r:id="rId17"/>
    <p:sldId id="1159" r:id="rId18"/>
    <p:sldId id="1160" r:id="rId19"/>
    <p:sldId id="1140" r:id="rId20"/>
    <p:sldId id="1163" r:id="rId21"/>
    <p:sldId id="1161" r:id="rId22"/>
    <p:sldId id="1162" r:id="rId23"/>
    <p:sldId id="1164" r:id="rId24"/>
    <p:sldId id="1165" r:id="rId25"/>
    <p:sldId id="1166" r:id="rId26"/>
    <p:sldId id="1167" r:id="rId27"/>
    <p:sldId id="1168" r:id="rId28"/>
    <p:sldId id="998" r:id="rId29"/>
    <p:sldId id="1144" r:id="rId30"/>
    <p:sldId id="921" r:id="rId31"/>
    <p:sldId id="1148" r:id="rId32"/>
    <p:sldId id="1170" r:id="rId33"/>
    <p:sldId id="1171" r:id="rId34"/>
    <p:sldId id="1172" r:id="rId35"/>
    <p:sldId id="1173" r:id="rId36"/>
    <p:sldId id="1098" r:id="rId37"/>
    <p:sldId id="1106" r:id="rId38"/>
    <p:sldId id="1099" r:id="rId39"/>
    <p:sldId id="1054" r:id="rId40"/>
    <p:sldId id="1101" r:id="rId41"/>
    <p:sldId id="1169" r:id="rId42"/>
    <p:sldId id="1100" r:id="rId43"/>
    <p:sldId id="1143" r:id="rId44"/>
    <p:sldId id="1124" r:id="rId45"/>
    <p:sldId id="702" r:id="rId46"/>
    <p:sldId id="820" r:id="rId47"/>
    <p:sldId id="1087" r:id="rId48"/>
    <p:sldId id="261" r:id="rId49"/>
    <p:sldId id="982" r:id="rId50"/>
    <p:sldId id="1088" r:id="rId51"/>
    <p:sldId id="984" r:id="rId52"/>
    <p:sldId id="985" r:id="rId53"/>
    <p:sldId id="986" r:id="rId54"/>
    <p:sldId id="987" r:id="rId55"/>
    <p:sldId id="988" r:id="rId56"/>
    <p:sldId id="992" r:id="rId57"/>
    <p:sldId id="990" r:id="rId58"/>
    <p:sldId id="991" r:id="rId59"/>
    <p:sldId id="993" r:id="rId60"/>
    <p:sldId id="995" r:id="rId61"/>
    <p:sldId id="994" r:id="rId62"/>
    <p:sldId id="824" r:id="rId63"/>
    <p:sldId id="1083" r:id="rId64"/>
    <p:sldId id="1077" r:id="rId65"/>
    <p:sldId id="1079" r:id="rId66"/>
    <p:sldId id="1078" r:id="rId67"/>
    <p:sldId id="1080" r:id="rId68"/>
    <p:sldId id="1081" r:id="rId69"/>
    <p:sldId id="1082" r:id="rId70"/>
    <p:sldId id="977" r:id="rId71"/>
    <p:sldId id="1084" r:id="rId72"/>
    <p:sldId id="1007" r:id="rId73"/>
    <p:sldId id="803" r:id="rId74"/>
    <p:sldId id="1107" r:id="rId75"/>
    <p:sldId id="795" r:id="rId76"/>
    <p:sldId id="873" r:id="rId7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  <a:srgbClr val="B6D34D"/>
    <a:srgbClr val="FF66FF"/>
    <a:srgbClr val="FF7C80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Style léger 2 - Accentuation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Style léger 3 - Accentuation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Style moyen 4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9631B5-78F2-41C9-869B-9F39066F8104}" styleName="Style moyen 3 - Accentuation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B301B821-A1FF-4177-AEE7-76D212191A09}" styleName="Style moyen 1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143" autoAdjust="0"/>
    <p:restoredTop sz="94660"/>
  </p:normalViewPr>
  <p:slideViewPr>
    <p:cSldViewPr snapToGrid="0">
      <p:cViewPr>
        <p:scale>
          <a:sx n="75" d="100"/>
          <a:sy n="75" d="100"/>
        </p:scale>
        <p:origin x="2286" y="9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notesMaster" Target="notesMasters/notesMaster1.xml"/><Relationship Id="rId8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E8C5CD-2914-46A7-B017-3A67D9DDEEB7}" type="datetimeFigureOut">
              <a:rPr lang="fr-FR" smtClean="0"/>
              <a:t>03/12/2022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99E0E9-0DE1-480A-A2E0-942A1E77414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01060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Matériel :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 dés : 3 dés 6 faces et 2 dés 10 faces. 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Déroulement :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 nombre est annoncé par l’enseignant (entre 10 et 30 par exemple). Par exemple  l’enseignant annonce 19.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Puis il lance les 5 dés.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Les dés donnent : 5 – 4 – 3 – 8 – 5 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Les élèves jouent en binôme. Ils ont leur ardoise à disposition et doivent atteindre le nombre ciblé ou s’en rapprocher le plus possible à partir des dés. Ils peuvent additionner ou soustraire (ou multiplier en CE1/CE2). 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Chaque équipe dispose du même temps, puis on compare les solutions.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 exemple, pour faire 19 : 5 + 5 + 4 + 8 – 3 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 deux équipes trouvent la solution, celle qui gagne est celle qui a utilisé le moins de dé.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première équipe qui atteint 3 points gagne la partie. 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Variantes: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Varier les dés : utiliser des dés à 4 faces ou 8 faces. 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Changer la taille des nombres ciblés. 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96CD74-21A8-4CA8-927B-E4ED86C1FC2F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632524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Matériel :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 dés : 3 dés 6 faces et 2 dés 10 faces. 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Déroulement :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 nombre est annoncé par l’enseignant (entre 10 et 30 par exemple). Par exemple  l’enseignant annonce 19.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Puis il lance les 5 dés.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Les dés donnent : 5 – 4 – 3 – 8 – 5 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Les élèves jouent en binôme. Ils ont leur ardoise à disposition et doivent atteindre le nombre ciblé ou s’en rapprocher le plus possible à partir des dés. Ils peuvent additionner ou soustraire (ou multiplier en CE1/CE2). 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Chaque équipe dispose du même temps, puis on compare les solutions.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 exemple, pour faire 19 : 5 + 5 + 4 + 8 – 3 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 deux équipes trouvent la solution, celle qui gagne est celle qui a utilisé le moins de dé.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première équipe qui atteint 3 points gagne la partie. 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Variantes: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Varier les dés : utiliser des dés à 4 faces ou 8 faces. 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Changer la taille des nombres ciblés. 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96CD74-21A8-4CA8-927B-E4ED86C1FC2F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23786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Matériel :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 dés : 3 dés 6 faces et 2 dés 10 faces. 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Déroulement :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 nombre est annoncé par l’enseignant (entre 10 et 30 par exemple). Par exemple  l’enseignant annonce 19.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Puis il lance les 5 dés.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Les dés donnent : 5 – 4 – 3 – 8 – 5 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Les élèves jouent en binôme. Ils ont leur ardoise à disposition et doivent atteindre le nombre ciblé ou s’en rapprocher le plus possible à partir des dés. Ils peuvent additionner ou soustraire (ou multiplier en CE1/CE2). 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Chaque équipe dispose du même temps, puis on compare les solutions.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 exemple, pour faire 19 : 5 + 5 + 4 + 8 – 3 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 deux équipes trouvent la solution, celle qui gagne est celle qui a utilisé le moins de dé.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première équipe qui atteint 3 points gagne la partie. 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Variantes: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Varier les dés : utiliser des dés à 4 faces ou 8 faces. 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Changer la taille des nombres ciblés. 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96CD74-21A8-4CA8-927B-E4ED86C1FC2F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64849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Matériel :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 dés : 3 dés 6 faces et 2 dés 10 faces. 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Déroulement :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 nombre est annoncé par l’enseignant (entre 10 et 30 par exemple). Par exemple  l’enseignant annonce 19.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Puis il lance les 5 dés.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Les dés donnent : 5 – 4 – 3 – 8 – 5 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Les élèves jouent en binôme. Ils ont leur ardoise à disposition et doivent atteindre le nombre ciblé ou s’en rapprocher le plus possible à partir des dés. Ils peuvent additionner ou soustraire (ou multiplier en CE1/CE2). 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Chaque équipe dispose du même temps, puis on compare les solutions.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 exemple, pour faire 19 : 5 + 5 + 4 + 8 – 3 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 deux équipes trouvent la solution, celle qui gagne est celle qui a utilisé le moins de dé.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première équipe qui atteint 3 points gagne la partie. 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Variantes: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Varier les dés : utiliser des dés à 4 faces ou 8 faces. 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Changer la taille des nombres ciblés. 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96CD74-21A8-4CA8-927B-E4ED86C1FC2F}" type="slidenum">
              <a:rPr lang="fr-FR" smtClean="0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997695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Matériel :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 dés : 3 dés 6 faces et 2 dés 10 faces. 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Déroulement :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 nombre est annoncé par l’enseignant (entre 10 et 30 par exemple). Par exemple  l’enseignant annonce 19.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Puis il lance les 5 dés.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Les dés donnent : 5 – 4 – 3 – 8 – 5 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Les élèves jouent en binôme. Ils ont leur ardoise à disposition et doivent atteindre le nombre ciblé ou s’en rapprocher le plus possible à partir des dés. Ils peuvent additionner ou soustraire (ou multiplier en CE1/CE2). 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Chaque équipe dispose du même temps, puis on compare les solutions.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 exemple, pour faire 19 : 5 + 5 + 4 + 8 – 3 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 deux équipes trouvent la solution, celle qui gagne est celle qui a utilisé le moins de dé.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première équipe qui atteint 3 points gagne la partie. 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Variantes: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Varier les dés : utiliser des dés à 4 faces ou 8 faces. 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Changer la taille des nombres ciblés. 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96CD74-21A8-4CA8-927B-E4ED86C1FC2F}" type="slidenum">
              <a:rPr lang="fr-FR" smtClean="0"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120341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Matériel :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 dés : 3 dés 6 faces et 2 dés 10 faces. 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Déroulement :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 nombre est annoncé par l’enseignant (entre 10 et 30 par exemple). Par exemple  l’enseignant annonce 19.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Puis il lance les 5 dés.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Les dés donnent : 5 – 4 – 3 – 8 – 5 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Les élèves jouent en binôme. Ils ont leur ardoise à disposition et doivent atteindre le nombre ciblé ou s’en rapprocher le plus possible à partir des dés. Ils peuvent additionner ou soustraire (ou multiplier en CE1/CE2). 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Chaque équipe dispose du même temps, puis on compare les solutions.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 exemple, pour faire 19 : 5 + 5 + 4 + 8 – 3 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 deux équipes trouvent la solution, celle qui gagne est celle qui a utilisé le moins de dé.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première équipe qui atteint 3 points gagne la partie. 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Variantes: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Varier les dés : utiliser des dés à 4 faces ou 8 faces. 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Changer la taille des nombres ciblés. 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96CD74-21A8-4CA8-927B-E4ED86C1FC2F}" type="slidenum">
              <a:rPr lang="fr-FR" smtClean="0"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91744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Matériel :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 dés : 3 dés 6 faces et 2 dés 10 faces. 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Déroulement :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 nombre est annoncé par l’enseignant (entre 10 et 30 par exemple). Par exemple  l’enseignant annonce 19.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Puis il lance les 5 dés.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Les dés donnent : 5 – 4 – 3 – 8 – 5 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Les élèves jouent en binôme. Ils ont leur ardoise à disposition et doivent atteindre le nombre ciblé ou s’en rapprocher le plus possible à partir des dés. Ils peuvent additionner ou soustraire (ou multiplier en CE1/CE2). 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Chaque équipe dispose du même temps, puis on compare les solutions.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 exemple, pour faire 19 : 5 + 5 + 4 + 8 – 3 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 deux équipes trouvent la solution, celle qui gagne est celle qui a utilisé le moins de dé.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première équipe qui atteint 3 points gagne la partie. 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Variantes: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Varier les dés : utiliser des dés à 4 faces ou 8 faces. 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Changer la taille des nombres ciblés. 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96CD74-21A8-4CA8-927B-E4ED86C1FC2F}" type="slidenum">
              <a:rPr lang="fr-FR" smtClean="0"/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71168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Matériel :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 dés : 3 dés 6 faces et 2 dés 10 faces. 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Déroulement :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 nombre est annoncé par l’enseignant (entre 10 et 30 par exemple). Par exemple  l’enseignant annonce 19.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Puis il lance les 5 dés.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Les dés donnent : 5 – 4 – 3 – 8 – 5 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Les élèves jouent en binôme. Ils ont leur ardoise à disposition et doivent atteindre le nombre ciblé ou s’en rapprocher le plus possible à partir des dés. Ils peuvent additionner ou soustraire (ou multiplier en CE1/CE2). 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Chaque équipe dispose du même temps, puis on compare les solutions.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 exemple, pour faire 19 : 5 + 5 + 4 + 8 – 3 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 deux équipes trouvent la solution, celle qui gagne est celle qui a utilisé le moins de dé.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première équipe qui atteint 3 points gagne la partie. 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Variantes: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Varier les dés : utiliser des dés à 4 faces ou 8 faces. 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Changer la taille des nombres ciblés. 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96CD74-21A8-4CA8-927B-E4ED86C1FC2F}" type="slidenum">
              <a:rPr lang="fr-FR" smtClean="0"/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385273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Matériel :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 dés : 3 dés 6 faces et 2 dés 10 faces. 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Déroulement :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 nombre est annoncé par l’enseignant (entre 10 et 30 par exemple). Par exemple  l’enseignant annonce 19.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Puis il lance les 5 dés.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Les dés donnent : 5 – 4 – 3 – 8 – 5 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Les élèves jouent en binôme. Ils ont leur ardoise à disposition et doivent atteindre le nombre ciblé ou s’en rapprocher le plus possible à partir des dés. Ils peuvent additionner ou soustraire (ou multiplier en CE1/CE2). 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Chaque équipe dispose du même temps, puis on compare les solutions.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 exemple, pour faire 19 : 5 + 5 + 4 + 8 – 3 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 deux équipes trouvent la solution, celle qui gagne est celle qui a utilisé le moins de dé.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première équipe qui atteint 3 points gagne la partie. 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Variantes: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Varier les dés : utiliser des dés à 4 faces ou 8 faces. 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Changer la taille des nombres ciblés. 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96CD74-21A8-4CA8-927B-E4ED86C1FC2F}" type="slidenum">
              <a:rPr lang="fr-FR" smtClean="0"/>
              <a:t>27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24956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129C6EF-9A45-4DC5-A192-2DFBC7B0DE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FEF11AFB-92CE-4DC9-8FBE-27E768A36D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513EA7F-0937-47AD-919C-B4B993CE48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6994C-4077-41F2-B377-AED7E02174B9}" type="datetimeFigureOut">
              <a:rPr lang="fr-FR" smtClean="0"/>
              <a:t>03/12/2022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3F798C1-B7D2-4EAA-84B4-C307F5FFE1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A68500C-07E0-433B-A5F9-205C28096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12A70-EA8C-4FE1-93A9-19A9B951B60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690532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5543BE6-5C7F-4253-B776-7577AB4CA6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10535529-7B95-47A2-9436-0B64F047EA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EC6B406-B0D2-42D9-881C-4ECFDE474E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6994C-4077-41F2-B377-AED7E02174B9}" type="datetimeFigureOut">
              <a:rPr lang="fr-FR" smtClean="0"/>
              <a:t>03/12/2022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33FC955-87F3-48C0-86B5-94489F3160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1631FA9-1D4C-4953-BFEE-6EE12D93E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12A70-EA8C-4FE1-93A9-19A9B951B60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02403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0EFCB9C0-F23F-473E-8207-FC464100AE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7B6B09AC-E5C3-4997-BA52-F0025B0B5D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F077623-7FB8-46B1-88FA-F5C2A05BCD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6994C-4077-41F2-B377-AED7E02174B9}" type="datetimeFigureOut">
              <a:rPr lang="fr-FR" smtClean="0"/>
              <a:t>03/12/2022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FEA83C4-C5D5-41A8-A88F-95CDC7C8BD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3C51BBB-1D92-412B-BEBB-3A4BCE42CE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12A70-EA8C-4FE1-93A9-19A9B951B60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85745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0F7077B-3804-41B4-97B5-E137D5727D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483577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036A765-EFE2-4F47-A21B-40154CF393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545123"/>
            <a:ext cx="12191999" cy="6224954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41497810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A223AB0-0DE4-40F4-A195-05F0D21C73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82C0101-DA58-49C6-BAB6-DE5A05CE9D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2B6C13C-301B-411D-AC7E-3B4287437D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6994C-4077-41F2-B377-AED7E02174B9}" type="datetimeFigureOut">
              <a:rPr lang="fr-FR" smtClean="0"/>
              <a:t>03/12/2022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07B3C87-E6C0-42F5-BF34-AA4A3E3C05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39C97C2-92DD-46CA-90E5-21F89D54A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12A70-EA8C-4FE1-93A9-19A9B951B60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650939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C3F1CF6-339B-46F8-B451-6A62E33729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7E651B3-93D6-4D6B-8C33-2EAC589E3E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CD4F039-F7F9-41FC-B424-380BA098F2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64DB7A9-4DE3-4096-9F46-F1E9C7D71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6994C-4077-41F2-B377-AED7E02174B9}" type="datetimeFigureOut">
              <a:rPr lang="fr-FR" smtClean="0"/>
              <a:t>03/12/2022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EC5142D-564E-4B86-A6A0-3C803C7CB3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FD6526F-A7D0-4A2A-A52C-04CDF3661B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12A70-EA8C-4FE1-93A9-19A9B951B60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361783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F07AF9B-3D22-4A04-BE2A-F61D8289D3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8C3B568-7E33-4D10-998C-387442FECE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DDA9FA2-9E53-4E06-AB58-F6EFE9523E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CAF41065-A568-4E7C-A047-54CBA32EA19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3D2AD515-3CB4-4E13-A0BC-6A20B14AA9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231919E7-C447-4638-9B3A-FB9194B3C1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6994C-4077-41F2-B377-AED7E02174B9}" type="datetimeFigureOut">
              <a:rPr lang="fr-FR" smtClean="0"/>
              <a:t>03/12/2022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43576B52-9EF2-4B7B-9497-AFF628878A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80833F74-99F2-49F5-B2BC-9307F54F91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12A70-EA8C-4FE1-93A9-19A9B951B60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25266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9A356B1-3DAB-4140-B52A-8111EF7ADC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49337185-3FA5-40CE-A31C-8FE75BFF8C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6994C-4077-41F2-B377-AED7E02174B9}" type="datetimeFigureOut">
              <a:rPr lang="fr-FR" smtClean="0"/>
              <a:t>03/12/2022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C9B11BC-967E-40DD-904E-AF8B0C8A63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33B8AB3-1B5B-4C5D-8606-73F578D164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12A70-EA8C-4FE1-93A9-19A9B951B60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61384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BCA78CF7-5EFF-4C5D-B2C4-C7371862AD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6994C-4077-41F2-B377-AED7E02174B9}" type="datetimeFigureOut">
              <a:rPr lang="fr-FR" smtClean="0"/>
              <a:t>03/12/2022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82EB4358-6E6F-47CC-B789-418976FF4D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EA5DEA8-4DFD-44D3-B53F-9AA584614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12A70-EA8C-4FE1-93A9-19A9B951B60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06045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424380A-3A46-4E1D-86CD-ABEAF96166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5DC32EC-5371-4270-B46C-FAEB574BE8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60B0A6D-4DBA-4063-B5F4-3A559C655D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468ACE4-D5CB-4B27-97E4-0EC2AD6408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6994C-4077-41F2-B377-AED7E02174B9}" type="datetimeFigureOut">
              <a:rPr lang="fr-FR" smtClean="0"/>
              <a:t>03/12/2022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AB2AB9D-9860-4E11-B676-A299A6408C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C154AEC-2DD9-4215-8157-0941D8B57E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12A70-EA8C-4FE1-93A9-19A9B951B60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427908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562B86D-3B4C-4AFC-99E6-126B7E7445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96277897-E383-45C1-B0DA-8A51330AD7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2F9F684-7D81-4566-BE1A-2086B240B8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B62CF2B-0F14-4002-A33A-F2DC39777A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6994C-4077-41F2-B377-AED7E02174B9}" type="datetimeFigureOut">
              <a:rPr lang="fr-FR" smtClean="0"/>
              <a:t>03/12/2022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1956D6B-7A54-4EE5-8062-E9E49CD032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0943520-C48C-4DF1-A66E-B56D4FE504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12A70-EA8C-4FE1-93A9-19A9B951B60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920955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F9E38A47-07BB-4A8C-9996-5BDE51D80E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927839E-0AEE-4DE3-AB26-00EC86C5A3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BC495EC-65B3-4522-9DDD-0487C1DFA7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66994C-4077-41F2-B377-AED7E02174B9}" type="datetimeFigureOut">
              <a:rPr lang="fr-FR" smtClean="0"/>
              <a:t>03/12/2022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D700EE0-A162-4EA7-B763-AA57326783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858D578-5A03-4078-8CB4-D83A4595D1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612A70-EA8C-4FE1-93A9-19A9B951B60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99846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7" Type="http://schemas.openxmlformats.org/officeDocument/2006/relationships/image" Target="../media/image11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9.svg"/><Relationship Id="rId7" Type="http://schemas.openxmlformats.org/officeDocument/2006/relationships/image" Target="../media/image11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9.svg"/><Relationship Id="rId7" Type="http://schemas.openxmlformats.org/officeDocument/2006/relationships/image" Target="../media/image11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png"/><Relationship Id="rId5" Type="http://schemas.openxmlformats.org/officeDocument/2006/relationships/image" Target="../media/image5.svg"/><Relationship Id="rId4" Type="http://schemas.openxmlformats.org/officeDocument/2006/relationships/image" Target="../media/image4.png"/><Relationship Id="rId9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9.svg"/><Relationship Id="rId7" Type="http://schemas.openxmlformats.org/officeDocument/2006/relationships/image" Target="../media/image11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png"/><Relationship Id="rId5" Type="http://schemas.openxmlformats.org/officeDocument/2006/relationships/image" Target="../media/image5.svg"/><Relationship Id="rId10" Type="http://schemas.openxmlformats.org/officeDocument/2006/relationships/image" Target="../media/image14.png"/><Relationship Id="rId4" Type="http://schemas.openxmlformats.org/officeDocument/2006/relationships/image" Target="../media/image4.png"/><Relationship Id="rId9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9.svg"/><Relationship Id="rId7" Type="http://schemas.openxmlformats.org/officeDocument/2006/relationships/image" Target="../media/image11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5.svg"/><Relationship Id="rId10" Type="http://schemas.openxmlformats.org/officeDocument/2006/relationships/image" Target="../media/image14.png"/><Relationship Id="rId4" Type="http://schemas.openxmlformats.org/officeDocument/2006/relationships/image" Target="../media/image4.png"/><Relationship Id="rId9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9.svg"/><Relationship Id="rId7" Type="http://schemas.openxmlformats.org/officeDocument/2006/relationships/image" Target="../media/image11.jpg"/><Relationship Id="rId12" Type="http://schemas.openxmlformats.org/officeDocument/2006/relationships/image" Target="../media/image1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5.svg"/><Relationship Id="rId10" Type="http://schemas.openxmlformats.org/officeDocument/2006/relationships/image" Target="../media/image14.png"/><Relationship Id="rId4" Type="http://schemas.openxmlformats.org/officeDocument/2006/relationships/image" Target="../media/image4.png"/><Relationship Id="rId9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9.svg"/><Relationship Id="rId7" Type="http://schemas.openxmlformats.org/officeDocument/2006/relationships/image" Target="../media/image11.jpg"/><Relationship Id="rId12" Type="http://schemas.openxmlformats.org/officeDocument/2006/relationships/image" Target="../media/image1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5.svg"/><Relationship Id="rId10" Type="http://schemas.openxmlformats.org/officeDocument/2006/relationships/image" Target="../media/image14.png"/><Relationship Id="rId4" Type="http://schemas.openxmlformats.org/officeDocument/2006/relationships/image" Target="../media/image4.png"/><Relationship Id="rId9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9.svg"/><Relationship Id="rId7" Type="http://schemas.openxmlformats.org/officeDocument/2006/relationships/image" Target="../media/image11.jpg"/><Relationship Id="rId12" Type="http://schemas.openxmlformats.org/officeDocument/2006/relationships/image" Target="../media/image1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5.svg"/><Relationship Id="rId10" Type="http://schemas.openxmlformats.org/officeDocument/2006/relationships/image" Target="../media/image14.png"/><Relationship Id="rId4" Type="http://schemas.openxmlformats.org/officeDocument/2006/relationships/image" Target="../media/image4.png"/><Relationship Id="rId9" Type="http://schemas.openxmlformats.org/officeDocument/2006/relationships/image" Target="../media/image13.png"/><Relationship Id="rId14" Type="http://schemas.openxmlformats.org/officeDocument/2006/relationships/image" Target="../media/image18.jp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4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svg"/><Relationship Id="rId11" Type="http://schemas.openxmlformats.org/officeDocument/2006/relationships/image" Target="../media/image23.png"/><Relationship Id="rId5" Type="http://schemas.openxmlformats.org/officeDocument/2006/relationships/image" Target="../media/image8.png"/><Relationship Id="rId10" Type="http://schemas.openxmlformats.org/officeDocument/2006/relationships/image" Target="../media/image22.png"/><Relationship Id="rId4" Type="http://schemas.openxmlformats.org/officeDocument/2006/relationships/image" Target="../media/image5.svg"/><Relationship Id="rId9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4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svg"/><Relationship Id="rId11" Type="http://schemas.openxmlformats.org/officeDocument/2006/relationships/image" Target="../media/image23.png"/><Relationship Id="rId5" Type="http://schemas.openxmlformats.org/officeDocument/2006/relationships/image" Target="../media/image8.png"/><Relationship Id="rId10" Type="http://schemas.openxmlformats.org/officeDocument/2006/relationships/image" Target="../media/image22.png"/><Relationship Id="rId4" Type="http://schemas.openxmlformats.org/officeDocument/2006/relationships/image" Target="../media/image5.svg"/><Relationship Id="rId9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4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svg"/><Relationship Id="rId11" Type="http://schemas.openxmlformats.org/officeDocument/2006/relationships/image" Target="../media/image23.png"/><Relationship Id="rId5" Type="http://schemas.openxmlformats.org/officeDocument/2006/relationships/image" Target="../media/image8.png"/><Relationship Id="rId10" Type="http://schemas.openxmlformats.org/officeDocument/2006/relationships/image" Target="../media/image22.png"/><Relationship Id="rId4" Type="http://schemas.openxmlformats.org/officeDocument/2006/relationships/image" Target="../media/image5.svg"/><Relationship Id="rId9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4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svg"/><Relationship Id="rId11" Type="http://schemas.openxmlformats.org/officeDocument/2006/relationships/image" Target="../media/image23.png"/><Relationship Id="rId5" Type="http://schemas.openxmlformats.org/officeDocument/2006/relationships/image" Target="../media/image8.png"/><Relationship Id="rId10" Type="http://schemas.openxmlformats.org/officeDocument/2006/relationships/image" Target="../media/image22.png"/><Relationship Id="rId4" Type="http://schemas.openxmlformats.org/officeDocument/2006/relationships/image" Target="../media/image5.svg"/><Relationship Id="rId9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4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svg"/><Relationship Id="rId11" Type="http://schemas.openxmlformats.org/officeDocument/2006/relationships/image" Target="../media/image23.png"/><Relationship Id="rId5" Type="http://schemas.openxmlformats.org/officeDocument/2006/relationships/image" Target="../media/image8.png"/><Relationship Id="rId10" Type="http://schemas.openxmlformats.org/officeDocument/2006/relationships/image" Target="../media/image22.png"/><Relationship Id="rId4" Type="http://schemas.openxmlformats.org/officeDocument/2006/relationships/image" Target="../media/image5.svg"/><Relationship Id="rId9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4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svg"/><Relationship Id="rId11" Type="http://schemas.openxmlformats.org/officeDocument/2006/relationships/image" Target="../media/image23.png"/><Relationship Id="rId5" Type="http://schemas.openxmlformats.org/officeDocument/2006/relationships/image" Target="../media/image8.png"/><Relationship Id="rId10" Type="http://schemas.openxmlformats.org/officeDocument/2006/relationships/image" Target="../media/image22.png"/><Relationship Id="rId4" Type="http://schemas.openxmlformats.org/officeDocument/2006/relationships/image" Target="../media/image5.svg"/><Relationship Id="rId9" Type="http://schemas.openxmlformats.org/officeDocument/2006/relationships/image" Target="../media/image21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4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svg"/><Relationship Id="rId11" Type="http://schemas.openxmlformats.org/officeDocument/2006/relationships/image" Target="../media/image23.png"/><Relationship Id="rId5" Type="http://schemas.openxmlformats.org/officeDocument/2006/relationships/image" Target="../media/image8.png"/><Relationship Id="rId10" Type="http://schemas.openxmlformats.org/officeDocument/2006/relationships/image" Target="../media/image22.png"/><Relationship Id="rId4" Type="http://schemas.openxmlformats.org/officeDocument/2006/relationships/image" Target="../media/image5.svg"/><Relationship Id="rId9" Type="http://schemas.openxmlformats.org/officeDocument/2006/relationships/image" Target="../media/image21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4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svg"/><Relationship Id="rId11" Type="http://schemas.openxmlformats.org/officeDocument/2006/relationships/image" Target="../media/image23.png"/><Relationship Id="rId5" Type="http://schemas.openxmlformats.org/officeDocument/2006/relationships/image" Target="../media/image8.png"/><Relationship Id="rId10" Type="http://schemas.openxmlformats.org/officeDocument/2006/relationships/image" Target="../media/image22.png"/><Relationship Id="rId4" Type="http://schemas.openxmlformats.org/officeDocument/2006/relationships/image" Target="../media/image5.svg"/><Relationship Id="rId9" Type="http://schemas.openxmlformats.org/officeDocument/2006/relationships/image" Target="../media/image21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4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svg"/><Relationship Id="rId11" Type="http://schemas.openxmlformats.org/officeDocument/2006/relationships/image" Target="../media/image23.png"/><Relationship Id="rId5" Type="http://schemas.openxmlformats.org/officeDocument/2006/relationships/image" Target="../media/image8.png"/><Relationship Id="rId10" Type="http://schemas.openxmlformats.org/officeDocument/2006/relationships/image" Target="../media/image22.png"/><Relationship Id="rId4" Type="http://schemas.openxmlformats.org/officeDocument/2006/relationships/image" Target="../media/image5.svg"/><Relationship Id="rId9" Type="http://schemas.openxmlformats.org/officeDocument/2006/relationships/image" Target="../media/image21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4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5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6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jpg"/><Relationship Id="rId5" Type="http://schemas.openxmlformats.org/officeDocument/2006/relationships/image" Target="../media/image45.jpg"/><Relationship Id="rId4" Type="http://schemas.openxmlformats.org/officeDocument/2006/relationships/image" Target="../media/image44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2.jpeg"/><Relationship Id="rId5" Type="http://schemas.microsoft.com/office/2007/relationships/hdphoto" Target="../media/hdphoto2.wdp"/><Relationship Id="rId4" Type="http://schemas.openxmlformats.org/officeDocument/2006/relationships/image" Target="../media/image51.png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B4941E1D-4A6F-45D4-8080-10B9C4FC99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8997" y="-5417"/>
            <a:ext cx="1198170" cy="1064063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F8036F34-E1FC-904A-6877-9986A23B13DB}"/>
              </a:ext>
            </a:extLst>
          </p:cNvPr>
          <p:cNvSpPr txBox="1"/>
          <p:nvPr/>
        </p:nvSpPr>
        <p:spPr>
          <a:xfrm>
            <a:off x="546100" y="-5417"/>
            <a:ext cx="1164590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>
              <a:solidFill>
                <a:srgbClr val="FF0000"/>
              </a:solidFill>
            </a:endParaRPr>
          </a:p>
          <a:p>
            <a:r>
              <a:rPr lang="en-US" sz="4800" dirty="0">
                <a:solidFill>
                  <a:srgbClr val="0070C0"/>
                </a:solidFill>
              </a:rPr>
              <a:t>Friday, the</a:t>
            </a:r>
            <a:r>
              <a:rPr lang="en-US" sz="4800" dirty="0">
                <a:solidFill>
                  <a:srgbClr val="FF0000"/>
                </a:solidFill>
              </a:rPr>
              <a:t>    9</a:t>
            </a:r>
            <a:r>
              <a:rPr lang="en-US" sz="4800" baseline="30000" dirty="0">
                <a:solidFill>
                  <a:srgbClr val="FF0000"/>
                </a:solidFill>
              </a:rPr>
              <a:t>th</a:t>
            </a:r>
            <a:r>
              <a:rPr lang="en-US" sz="4800" dirty="0">
                <a:solidFill>
                  <a:srgbClr val="FF0000"/>
                </a:solidFill>
              </a:rPr>
              <a:t>  </a:t>
            </a:r>
            <a:r>
              <a:rPr lang="en-US" sz="4800" dirty="0">
                <a:solidFill>
                  <a:srgbClr val="0070C0"/>
                </a:solidFill>
              </a:rPr>
              <a:t>of December 2022</a:t>
            </a:r>
          </a:p>
          <a:p>
            <a:endParaRPr lang="fr-FR" sz="4400" dirty="0"/>
          </a:p>
          <a:p>
            <a:r>
              <a:rPr lang="fr-FR" sz="4000" dirty="0"/>
              <a:t>En arrivant :</a:t>
            </a:r>
          </a:p>
          <a:p>
            <a:pPr marL="914400" indent="-914400">
              <a:buAutoNum type="arabicParenR"/>
            </a:pPr>
            <a:r>
              <a:rPr lang="fr-FR" sz="3200" dirty="0"/>
              <a:t>je montre mon cahier de liaison si besoin </a:t>
            </a:r>
          </a:p>
          <a:p>
            <a:pPr marL="914400" indent="-914400">
              <a:buAutoNum type="arabicParenR"/>
            </a:pPr>
            <a:r>
              <a:rPr lang="fr-FR" sz="3200" dirty="0">
                <a:solidFill>
                  <a:srgbClr val="FF0000"/>
                </a:solidFill>
              </a:rPr>
              <a:t>Je corrige et souligne dans mon cahier du jour</a:t>
            </a:r>
          </a:p>
          <a:p>
            <a:pPr marL="914400" indent="-914400">
              <a:buAutoNum type="arabicParenR"/>
            </a:pPr>
            <a:r>
              <a:rPr lang="fr-FR" sz="3200" dirty="0"/>
              <a:t>J’écris la date du jour dans le cahier du jour</a:t>
            </a:r>
          </a:p>
          <a:p>
            <a:pPr marL="914400" indent="-914400">
              <a:buAutoNum type="arabicParenR"/>
            </a:pPr>
            <a:r>
              <a:rPr lang="fr-FR" sz="3200" dirty="0"/>
              <a:t>Je termine l’illustration de ma poésie</a:t>
            </a:r>
          </a:p>
          <a:p>
            <a:pPr marL="914400" indent="-914400">
              <a:buAutoNum type="arabicParenR"/>
            </a:pPr>
            <a:r>
              <a:rPr lang="fr-FR" sz="3200" dirty="0"/>
              <a:t>Montrer les devoirs (si besoin)</a:t>
            </a:r>
          </a:p>
          <a:p>
            <a:r>
              <a:rPr lang="fr-FR" sz="3200" dirty="0"/>
              <a:t>	</a:t>
            </a:r>
            <a:endParaRPr lang="fr-FR" sz="4400" dirty="0"/>
          </a:p>
        </p:txBody>
      </p:sp>
    </p:spTree>
    <p:extLst>
      <p:ext uri="{BB962C8B-B14F-4D97-AF65-F5344CB8AC3E}">
        <p14:creationId xmlns:p14="http://schemas.microsoft.com/office/powerpoint/2010/main" val="36379728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 : coins arrondis 19">
            <a:extLst>
              <a:ext uri="{FF2B5EF4-FFF2-40B4-BE49-F238E27FC236}">
                <a16:creationId xmlns:a16="http://schemas.microsoft.com/office/drawing/2014/main" id="{0E103FB2-28BD-AD7D-1CD4-DA05CA3CDCBF}"/>
              </a:ext>
            </a:extLst>
          </p:cNvPr>
          <p:cNvSpPr/>
          <p:nvPr/>
        </p:nvSpPr>
        <p:spPr>
          <a:xfrm rot="16200000">
            <a:off x="-2853303" y="3226921"/>
            <a:ext cx="6598681" cy="415826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/>
              <a:t>Rebrassages</a:t>
            </a:r>
          </a:p>
        </p:txBody>
      </p:sp>
      <p:pic>
        <p:nvPicPr>
          <p:cNvPr id="11" name="Graphique 10">
            <a:extLst>
              <a:ext uri="{FF2B5EF4-FFF2-40B4-BE49-F238E27FC236}">
                <a16:creationId xmlns:a16="http://schemas.microsoft.com/office/drawing/2014/main" id="{EB26D08F-A419-08CA-C2FC-DFF15B227D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20520" y="-629910"/>
            <a:ext cx="578987" cy="559443"/>
          </a:xfrm>
          <a:prstGeom prst="rect">
            <a:avLst/>
          </a:prstGeom>
        </p:spPr>
      </p:pic>
      <p:pic>
        <p:nvPicPr>
          <p:cNvPr id="13" name="Graphique 12">
            <a:extLst>
              <a:ext uri="{FF2B5EF4-FFF2-40B4-BE49-F238E27FC236}">
                <a16:creationId xmlns:a16="http://schemas.microsoft.com/office/drawing/2014/main" id="{2AC0BF6C-640E-3FAD-C045-E57AB30368D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t="15370"/>
          <a:stretch/>
        </p:blipFill>
        <p:spPr>
          <a:xfrm>
            <a:off x="5707857" y="269760"/>
            <a:ext cx="627062" cy="365768"/>
          </a:xfrm>
          <a:prstGeom prst="rect">
            <a:avLst/>
          </a:prstGeom>
        </p:spPr>
      </p:pic>
      <p:sp>
        <p:nvSpPr>
          <p:cNvPr id="23" name="Espace réservé du contenu 3">
            <a:extLst>
              <a:ext uri="{FF2B5EF4-FFF2-40B4-BE49-F238E27FC236}">
                <a16:creationId xmlns:a16="http://schemas.microsoft.com/office/drawing/2014/main" id="{1D402F6F-A0E3-8FD5-FDD2-255CB4B345A9}"/>
              </a:ext>
            </a:extLst>
          </p:cNvPr>
          <p:cNvSpPr txBox="1">
            <a:spLocks/>
          </p:cNvSpPr>
          <p:nvPr/>
        </p:nvSpPr>
        <p:spPr>
          <a:xfrm>
            <a:off x="849313" y="135493"/>
            <a:ext cx="5561012" cy="6598682"/>
          </a:xfrm>
          <a:prstGeom prst="rect">
            <a:avLst/>
          </a:prstGeom>
          <a:ln>
            <a:solidFill>
              <a:srgbClr val="00B05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dirty="0">
                <a:solidFill>
                  <a:srgbClr val="00B050"/>
                </a:solidFill>
              </a:rPr>
              <a:t>Les nombres </a:t>
            </a:r>
          </a:p>
          <a:p>
            <a:r>
              <a:rPr lang="fr-FR" dirty="0"/>
              <a:t>Matériel : Ardoise</a:t>
            </a:r>
          </a:p>
          <a:p>
            <a:r>
              <a:rPr lang="fr-FR" dirty="0">
                <a:solidFill>
                  <a:srgbClr val="00B050"/>
                </a:solidFill>
              </a:rPr>
              <a:t>Ecrire </a:t>
            </a:r>
            <a:r>
              <a:rPr lang="fr-FR" dirty="0"/>
              <a:t>en chiffres les nombres suivants.</a:t>
            </a:r>
          </a:p>
          <a:p>
            <a:r>
              <a:rPr lang="fr-FR" dirty="0"/>
              <a:t>Les encadrer à la dizaine</a:t>
            </a:r>
          </a:p>
          <a:p>
            <a:pPr lvl="1"/>
            <a:r>
              <a:rPr lang="fr-FR" dirty="0"/>
              <a:t>mille-treize</a:t>
            </a:r>
          </a:p>
          <a:p>
            <a:pPr marL="457200" lvl="1" indent="0">
              <a:buNone/>
            </a:pPr>
            <a:r>
              <a:rPr lang="fr-FR" dirty="0"/>
              <a:t>	&lt;		&lt;</a:t>
            </a:r>
          </a:p>
          <a:p>
            <a:pPr lvl="1"/>
            <a:r>
              <a:rPr lang="fr-FR" dirty="0"/>
              <a:t>mille-quatre-cent-sept</a:t>
            </a:r>
          </a:p>
          <a:p>
            <a:pPr marL="457200" lvl="1" indent="0">
              <a:buNone/>
            </a:pPr>
            <a:r>
              <a:rPr lang="fr-FR" dirty="0"/>
              <a:t>	&lt;		&lt;</a:t>
            </a:r>
          </a:p>
          <a:p>
            <a:pPr lvl="1"/>
            <a:r>
              <a:rPr lang="fr-FR" dirty="0"/>
              <a:t>mille-huit</a:t>
            </a:r>
          </a:p>
          <a:p>
            <a:pPr marL="457200" lvl="1" indent="0">
              <a:buNone/>
            </a:pPr>
            <a:r>
              <a:rPr lang="fr-FR" dirty="0"/>
              <a:t>	&lt;		&lt;</a:t>
            </a:r>
          </a:p>
          <a:p>
            <a:pPr lvl="1"/>
            <a:r>
              <a:rPr lang="fr-FR" dirty="0"/>
              <a:t>mille-soixante-quinze</a:t>
            </a:r>
          </a:p>
          <a:p>
            <a:pPr marL="457200" lvl="1" indent="0">
              <a:buNone/>
            </a:pPr>
            <a:r>
              <a:rPr lang="fr-FR" dirty="0"/>
              <a:t>	&lt;		&lt;</a:t>
            </a:r>
          </a:p>
          <a:p>
            <a:pPr lvl="1"/>
            <a:endParaRPr lang="fr-FR" dirty="0"/>
          </a:p>
        </p:txBody>
      </p:sp>
      <p:sp>
        <p:nvSpPr>
          <p:cNvPr id="18" name="Espace réservé du contenu 3">
            <a:extLst>
              <a:ext uri="{FF2B5EF4-FFF2-40B4-BE49-F238E27FC236}">
                <a16:creationId xmlns:a16="http://schemas.microsoft.com/office/drawing/2014/main" id="{6D977A49-6AA6-CDD7-CDD5-3E7F92FF37C1}"/>
              </a:ext>
            </a:extLst>
          </p:cNvPr>
          <p:cNvSpPr txBox="1">
            <a:spLocks/>
          </p:cNvSpPr>
          <p:nvPr/>
        </p:nvSpPr>
        <p:spPr>
          <a:xfrm>
            <a:off x="6526213" y="135493"/>
            <a:ext cx="5561012" cy="6598682"/>
          </a:xfrm>
          <a:prstGeom prst="rect">
            <a:avLst/>
          </a:prstGeom>
          <a:ln>
            <a:solidFill>
              <a:schemeClr val="accent2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dirty="0">
                <a:solidFill>
                  <a:schemeClr val="accent2"/>
                </a:solidFill>
              </a:rPr>
              <a:t>Les fractions</a:t>
            </a:r>
          </a:p>
          <a:p>
            <a:r>
              <a:rPr lang="fr-FR" dirty="0"/>
              <a:t>Matériel : ardoise</a:t>
            </a:r>
          </a:p>
          <a:p>
            <a:r>
              <a:rPr lang="fr-FR" dirty="0"/>
              <a:t>Quelle est la fraction (en 12</a:t>
            </a:r>
            <a:r>
              <a:rPr lang="fr-FR" baseline="30000" dirty="0"/>
              <a:t>e</a:t>
            </a:r>
            <a:r>
              <a:rPr lang="fr-FR" dirty="0"/>
              <a:t>) ?</a:t>
            </a:r>
          </a:p>
        </p:txBody>
      </p:sp>
      <p:pic>
        <p:nvPicPr>
          <p:cNvPr id="19" name="Graphique 18">
            <a:extLst>
              <a:ext uri="{FF2B5EF4-FFF2-40B4-BE49-F238E27FC236}">
                <a16:creationId xmlns:a16="http://schemas.microsoft.com/office/drawing/2014/main" id="{AD0C5B02-FC3F-2065-055F-CC1DE4872E3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99507" y="269760"/>
            <a:ext cx="578987" cy="559443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22BD7C6B-3072-3DF2-0A7C-4AF3B334863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6719" y="1898441"/>
            <a:ext cx="2160000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0731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 : coins arrondis 19">
            <a:extLst>
              <a:ext uri="{FF2B5EF4-FFF2-40B4-BE49-F238E27FC236}">
                <a16:creationId xmlns:a16="http://schemas.microsoft.com/office/drawing/2014/main" id="{0E103FB2-28BD-AD7D-1CD4-DA05CA3CDCBF}"/>
              </a:ext>
            </a:extLst>
          </p:cNvPr>
          <p:cNvSpPr/>
          <p:nvPr/>
        </p:nvSpPr>
        <p:spPr>
          <a:xfrm rot="16200000">
            <a:off x="-2853303" y="3226921"/>
            <a:ext cx="6598681" cy="415826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/>
              <a:t>Rebrassages</a:t>
            </a:r>
          </a:p>
        </p:txBody>
      </p:sp>
      <p:pic>
        <p:nvPicPr>
          <p:cNvPr id="11" name="Graphique 10">
            <a:extLst>
              <a:ext uri="{FF2B5EF4-FFF2-40B4-BE49-F238E27FC236}">
                <a16:creationId xmlns:a16="http://schemas.microsoft.com/office/drawing/2014/main" id="{EB26D08F-A419-08CA-C2FC-DFF15B227D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20520" y="-629910"/>
            <a:ext cx="578987" cy="559443"/>
          </a:xfrm>
          <a:prstGeom prst="rect">
            <a:avLst/>
          </a:prstGeom>
        </p:spPr>
      </p:pic>
      <p:pic>
        <p:nvPicPr>
          <p:cNvPr id="13" name="Graphique 12">
            <a:extLst>
              <a:ext uri="{FF2B5EF4-FFF2-40B4-BE49-F238E27FC236}">
                <a16:creationId xmlns:a16="http://schemas.microsoft.com/office/drawing/2014/main" id="{2AC0BF6C-640E-3FAD-C045-E57AB30368D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t="15370"/>
          <a:stretch/>
        </p:blipFill>
        <p:spPr>
          <a:xfrm>
            <a:off x="5707857" y="269760"/>
            <a:ext cx="627062" cy="365768"/>
          </a:xfrm>
          <a:prstGeom prst="rect">
            <a:avLst/>
          </a:prstGeom>
        </p:spPr>
      </p:pic>
      <p:sp>
        <p:nvSpPr>
          <p:cNvPr id="23" name="Espace réservé du contenu 3">
            <a:extLst>
              <a:ext uri="{FF2B5EF4-FFF2-40B4-BE49-F238E27FC236}">
                <a16:creationId xmlns:a16="http://schemas.microsoft.com/office/drawing/2014/main" id="{1D402F6F-A0E3-8FD5-FDD2-255CB4B345A9}"/>
              </a:ext>
            </a:extLst>
          </p:cNvPr>
          <p:cNvSpPr txBox="1">
            <a:spLocks/>
          </p:cNvSpPr>
          <p:nvPr/>
        </p:nvSpPr>
        <p:spPr>
          <a:xfrm>
            <a:off x="849313" y="135493"/>
            <a:ext cx="5561012" cy="6598682"/>
          </a:xfrm>
          <a:prstGeom prst="rect">
            <a:avLst/>
          </a:prstGeom>
          <a:ln>
            <a:solidFill>
              <a:srgbClr val="00B05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dirty="0">
                <a:solidFill>
                  <a:srgbClr val="00B050"/>
                </a:solidFill>
              </a:rPr>
              <a:t>Les nombres </a:t>
            </a:r>
          </a:p>
          <a:p>
            <a:r>
              <a:rPr lang="fr-FR" dirty="0"/>
              <a:t>Matériel : Ardoise</a:t>
            </a:r>
          </a:p>
          <a:p>
            <a:r>
              <a:rPr lang="fr-FR" dirty="0">
                <a:solidFill>
                  <a:srgbClr val="00B050"/>
                </a:solidFill>
              </a:rPr>
              <a:t>Ecrire </a:t>
            </a:r>
            <a:r>
              <a:rPr lang="fr-FR" dirty="0"/>
              <a:t>en chiffres les nombres suivants.</a:t>
            </a:r>
          </a:p>
          <a:p>
            <a:r>
              <a:rPr lang="fr-FR" dirty="0"/>
              <a:t>Les encadrer à la dizaine</a:t>
            </a:r>
          </a:p>
          <a:p>
            <a:pPr lvl="1"/>
            <a:r>
              <a:rPr lang="fr-FR" dirty="0"/>
              <a:t>mille-treize</a:t>
            </a:r>
          </a:p>
          <a:p>
            <a:pPr marL="457200" lvl="1" indent="0">
              <a:buNone/>
            </a:pPr>
            <a:r>
              <a:rPr lang="fr-FR" dirty="0"/>
              <a:t>	&lt;		&lt;</a:t>
            </a:r>
          </a:p>
          <a:p>
            <a:pPr lvl="1"/>
            <a:r>
              <a:rPr lang="fr-FR" dirty="0"/>
              <a:t>mille-quatre-cent-sept</a:t>
            </a:r>
          </a:p>
          <a:p>
            <a:pPr marL="457200" lvl="1" indent="0">
              <a:buNone/>
            </a:pPr>
            <a:r>
              <a:rPr lang="fr-FR" dirty="0"/>
              <a:t>	&lt;		&lt;</a:t>
            </a:r>
          </a:p>
          <a:p>
            <a:pPr lvl="1"/>
            <a:r>
              <a:rPr lang="fr-FR" dirty="0"/>
              <a:t>mille-huit</a:t>
            </a:r>
          </a:p>
          <a:p>
            <a:pPr marL="457200" lvl="1" indent="0">
              <a:buNone/>
            </a:pPr>
            <a:r>
              <a:rPr lang="fr-FR" dirty="0"/>
              <a:t>	&lt;		&lt;</a:t>
            </a:r>
          </a:p>
          <a:p>
            <a:pPr lvl="1"/>
            <a:r>
              <a:rPr lang="fr-FR" dirty="0"/>
              <a:t>mille-soixante-quinze</a:t>
            </a:r>
          </a:p>
          <a:p>
            <a:pPr marL="457200" lvl="1" indent="0">
              <a:buNone/>
            </a:pPr>
            <a:r>
              <a:rPr lang="fr-FR" dirty="0"/>
              <a:t>	&lt;		&lt;</a:t>
            </a:r>
          </a:p>
          <a:p>
            <a:pPr lvl="1"/>
            <a:endParaRPr lang="fr-FR" dirty="0"/>
          </a:p>
        </p:txBody>
      </p:sp>
      <p:sp>
        <p:nvSpPr>
          <p:cNvPr id="18" name="Espace réservé du contenu 3">
            <a:extLst>
              <a:ext uri="{FF2B5EF4-FFF2-40B4-BE49-F238E27FC236}">
                <a16:creationId xmlns:a16="http://schemas.microsoft.com/office/drawing/2014/main" id="{6D977A49-6AA6-CDD7-CDD5-3E7F92FF37C1}"/>
              </a:ext>
            </a:extLst>
          </p:cNvPr>
          <p:cNvSpPr txBox="1">
            <a:spLocks/>
          </p:cNvSpPr>
          <p:nvPr/>
        </p:nvSpPr>
        <p:spPr>
          <a:xfrm>
            <a:off x="6526213" y="135493"/>
            <a:ext cx="5561012" cy="6598682"/>
          </a:xfrm>
          <a:prstGeom prst="rect">
            <a:avLst/>
          </a:prstGeom>
          <a:ln>
            <a:solidFill>
              <a:schemeClr val="accent2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dirty="0">
                <a:solidFill>
                  <a:schemeClr val="accent2"/>
                </a:solidFill>
              </a:rPr>
              <a:t>Les fractions</a:t>
            </a:r>
          </a:p>
          <a:p>
            <a:r>
              <a:rPr lang="fr-FR" dirty="0"/>
              <a:t>Matériel : ardoise</a:t>
            </a:r>
          </a:p>
          <a:p>
            <a:r>
              <a:rPr lang="fr-FR" dirty="0"/>
              <a:t>Quelle est la fraction (en 12</a:t>
            </a:r>
            <a:r>
              <a:rPr lang="fr-FR" baseline="30000" dirty="0"/>
              <a:t>e</a:t>
            </a:r>
            <a:r>
              <a:rPr lang="fr-FR" dirty="0"/>
              <a:t>) ?</a:t>
            </a:r>
          </a:p>
        </p:txBody>
      </p:sp>
      <p:pic>
        <p:nvPicPr>
          <p:cNvPr id="19" name="Graphique 18">
            <a:extLst>
              <a:ext uri="{FF2B5EF4-FFF2-40B4-BE49-F238E27FC236}">
                <a16:creationId xmlns:a16="http://schemas.microsoft.com/office/drawing/2014/main" id="{AD0C5B02-FC3F-2065-055F-CC1DE4872E3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99507" y="269760"/>
            <a:ext cx="578987" cy="559443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22BD7C6B-3072-3DF2-0A7C-4AF3B334863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6719" y="1898441"/>
            <a:ext cx="2160000" cy="2160000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CF9E6265-833B-2C9F-DB21-4D3CB5FA837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6719" y="1898441"/>
            <a:ext cx="2160000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8229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 : coins arrondis 19">
            <a:extLst>
              <a:ext uri="{FF2B5EF4-FFF2-40B4-BE49-F238E27FC236}">
                <a16:creationId xmlns:a16="http://schemas.microsoft.com/office/drawing/2014/main" id="{0E103FB2-28BD-AD7D-1CD4-DA05CA3CDCBF}"/>
              </a:ext>
            </a:extLst>
          </p:cNvPr>
          <p:cNvSpPr/>
          <p:nvPr/>
        </p:nvSpPr>
        <p:spPr>
          <a:xfrm rot="16200000">
            <a:off x="-2853303" y="3226921"/>
            <a:ext cx="6598681" cy="415826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/>
              <a:t>Rebrassages</a:t>
            </a:r>
          </a:p>
        </p:txBody>
      </p:sp>
      <p:pic>
        <p:nvPicPr>
          <p:cNvPr id="11" name="Graphique 10">
            <a:extLst>
              <a:ext uri="{FF2B5EF4-FFF2-40B4-BE49-F238E27FC236}">
                <a16:creationId xmlns:a16="http://schemas.microsoft.com/office/drawing/2014/main" id="{EB26D08F-A419-08CA-C2FC-DFF15B227D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20520" y="-629910"/>
            <a:ext cx="578987" cy="559443"/>
          </a:xfrm>
          <a:prstGeom prst="rect">
            <a:avLst/>
          </a:prstGeom>
        </p:spPr>
      </p:pic>
      <p:pic>
        <p:nvPicPr>
          <p:cNvPr id="13" name="Graphique 12">
            <a:extLst>
              <a:ext uri="{FF2B5EF4-FFF2-40B4-BE49-F238E27FC236}">
                <a16:creationId xmlns:a16="http://schemas.microsoft.com/office/drawing/2014/main" id="{2AC0BF6C-640E-3FAD-C045-E57AB30368D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t="15370"/>
          <a:stretch/>
        </p:blipFill>
        <p:spPr>
          <a:xfrm>
            <a:off x="5707857" y="269760"/>
            <a:ext cx="627062" cy="365768"/>
          </a:xfrm>
          <a:prstGeom prst="rect">
            <a:avLst/>
          </a:prstGeom>
        </p:spPr>
      </p:pic>
      <p:sp>
        <p:nvSpPr>
          <p:cNvPr id="23" name="Espace réservé du contenu 3">
            <a:extLst>
              <a:ext uri="{FF2B5EF4-FFF2-40B4-BE49-F238E27FC236}">
                <a16:creationId xmlns:a16="http://schemas.microsoft.com/office/drawing/2014/main" id="{1D402F6F-A0E3-8FD5-FDD2-255CB4B345A9}"/>
              </a:ext>
            </a:extLst>
          </p:cNvPr>
          <p:cNvSpPr txBox="1">
            <a:spLocks/>
          </p:cNvSpPr>
          <p:nvPr/>
        </p:nvSpPr>
        <p:spPr>
          <a:xfrm>
            <a:off x="849313" y="135493"/>
            <a:ext cx="5561012" cy="6598682"/>
          </a:xfrm>
          <a:prstGeom prst="rect">
            <a:avLst/>
          </a:prstGeom>
          <a:ln>
            <a:solidFill>
              <a:srgbClr val="00B05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dirty="0">
                <a:solidFill>
                  <a:srgbClr val="00B050"/>
                </a:solidFill>
              </a:rPr>
              <a:t>Les nombres </a:t>
            </a:r>
          </a:p>
          <a:p>
            <a:r>
              <a:rPr lang="fr-FR" dirty="0"/>
              <a:t>Matériel : Ardoise</a:t>
            </a:r>
          </a:p>
          <a:p>
            <a:r>
              <a:rPr lang="fr-FR" dirty="0">
                <a:solidFill>
                  <a:srgbClr val="00B050"/>
                </a:solidFill>
              </a:rPr>
              <a:t>Ecrire </a:t>
            </a:r>
            <a:r>
              <a:rPr lang="fr-FR" dirty="0"/>
              <a:t>en chiffres les nombres suivants.</a:t>
            </a:r>
          </a:p>
          <a:p>
            <a:r>
              <a:rPr lang="fr-FR" dirty="0"/>
              <a:t>Les encadrer à la dizaine</a:t>
            </a:r>
          </a:p>
          <a:p>
            <a:pPr lvl="1"/>
            <a:r>
              <a:rPr lang="fr-FR" dirty="0"/>
              <a:t>mille-treize</a:t>
            </a:r>
          </a:p>
          <a:p>
            <a:pPr marL="457200" lvl="1" indent="0">
              <a:buNone/>
            </a:pPr>
            <a:r>
              <a:rPr lang="fr-FR" dirty="0"/>
              <a:t>	&lt;		&lt;</a:t>
            </a:r>
          </a:p>
          <a:p>
            <a:pPr lvl="1"/>
            <a:r>
              <a:rPr lang="fr-FR" dirty="0"/>
              <a:t>mille-quatre-cent-sept</a:t>
            </a:r>
          </a:p>
          <a:p>
            <a:pPr marL="457200" lvl="1" indent="0">
              <a:buNone/>
            </a:pPr>
            <a:r>
              <a:rPr lang="fr-FR" dirty="0"/>
              <a:t>	&lt;		&lt;</a:t>
            </a:r>
          </a:p>
          <a:p>
            <a:pPr lvl="1"/>
            <a:r>
              <a:rPr lang="fr-FR" dirty="0"/>
              <a:t>mille-huit</a:t>
            </a:r>
          </a:p>
          <a:p>
            <a:pPr marL="457200" lvl="1" indent="0">
              <a:buNone/>
            </a:pPr>
            <a:r>
              <a:rPr lang="fr-FR" dirty="0"/>
              <a:t>	&lt;		&lt;</a:t>
            </a:r>
          </a:p>
          <a:p>
            <a:pPr lvl="1"/>
            <a:r>
              <a:rPr lang="fr-FR" dirty="0"/>
              <a:t>mille-soixante-quinze</a:t>
            </a:r>
          </a:p>
          <a:p>
            <a:pPr marL="457200" lvl="1" indent="0">
              <a:buNone/>
            </a:pPr>
            <a:r>
              <a:rPr lang="fr-FR" dirty="0"/>
              <a:t>	&lt;		&lt;</a:t>
            </a:r>
          </a:p>
          <a:p>
            <a:pPr lvl="1"/>
            <a:endParaRPr lang="fr-FR" dirty="0"/>
          </a:p>
        </p:txBody>
      </p:sp>
      <p:sp>
        <p:nvSpPr>
          <p:cNvPr id="18" name="Espace réservé du contenu 3">
            <a:extLst>
              <a:ext uri="{FF2B5EF4-FFF2-40B4-BE49-F238E27FC236}">
                <a16:creationId xmlns:a16="http://schemas.microsoft.com/office/drawing/2014/main" id="{6D977A49-6AA6-CDD7-CDD5-3E7F92FF37C1}"/>
              </a:ext>
            </a:extLst>
          </p:cNvPr>
          <p:cNvSpPr txBox="1">
            <a:spLocks/>
          </p:cNvSpPr>
          <p:nvPr/>
        </p:nvSpPr>
        <p:spPr>
          <a:xfrm>
            <a:off x="6526213" y="135493"/>
            <a:ext cx="5561012" cy="6598682"/>
          </a:xfrm>
          <a:prstGeom prst="rect">
            <a:avLst/>
          </a:prstGeom>
          <a:ln>
            <a:solidFill>
              <a:schemeClr val="accent2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dirty="0">
                <a:solidFill>
                  <a:schemeClr val="accent2"/>
                </a:solidFill>
              </a:rPr>
              <a:t>Les fractions</a:t>
            </a:r>
          </a:p>
          <a:p>
            <a:r>
              <a:rPr lang="fr-FR" dirty="0"/>
              <a:t>Matériel : ardoise</a:t>
            </a:r>
          </a:p>
          <a:p>
            <a:r>
              <a:rPr lang="fr-FR" dirty="0"/>
              <a:t>Quelle est la fraction (en 12</a:t>
            </a:r>
            <a:r>
              <a:rPr lang="fr-FR" baseline="30000" dirty="0"/>
              <a:t>e</a:t>
            </a:r>
            <a:r>
              <a:rPr lang="fr-FR" dirty="0"/>
              <a:t>) ?</a:t>
            </a:r>
          </a:p>
        </p:txBody>
      </p:sp>
      <p:pic>
        <p:nvPicPr>
          <p:cNvPr id="19" name="Graphique 18">
            <a:extLst>
              <a:ext uri="{FF2B5EF4-FFF2-40B4-BE49-F238E27FC236}">
                <a16:creationId xmlns:a16="http://schemas.microsoft.com/office/drawing/2014/main" id="{AD0C5B02-FC3F-2065-055F-CC1DE4872E3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99507" y="269760"/>
            <a:ext cx="578987" cy="559443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22BD7C6B-3072-3DF2-0A7C-4AF3B334863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6719" y="1898441"/>
            <a:ext cx="2160000" cy="2160000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CF9E6265-833B-2C9F-DB21-4D3CB5FA837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6719" y="1898441"/>
            <a:ext cx="2160000" cy="2160000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D7CB684E-74A1-3B88-66E0-FDDACFC6565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6719" y="1898441"/>
            <a:ext cx="2160000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0244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 : coins arrondis 19">
            <a:extLst>
              <a:ext uri="{FF2B5EF4-FFF2-40B4-BE49-F238E27FC236}">
                <a16:creationId xmlns:a16="http://schemas.microsoft.com/office/drawing/2014/main" id="{0E103FB2-28BD-AD7D-1CD4-DA05CA3CDCBF}"/>
              </a:ext>
            </a:extLst>
          </p:cNvPr>
          <p:cNvSpPr/>
          <p:nvPr/>
        </p:nvSpPr>
        <p:spPr>
          <a:xfrm rot="16200000">
            <a:off x="-2853303" y="3226921"/>
            <a:ext cx="6598681" cy="415826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/>
              <a:t>Rebrassages</a:t>
            </a:r>
          </a:p>
        </p:txBody>
      </p:sp>
      <p:pic>
        <p:nvPicPr>
          <p:cNvPr id="11" name="Graphique 10">
            <a:extLst>
              <a:ext uri="{FF2B5EF4-FFF2-40B4-BE49-F238E27FC236}">
                <a16:creationId xmlns:a16="http://schemas.microsoft.com/office/drawing/2014/main" id="{EB26D08F-A419-08CA-C2FC-DFF15B227D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20520" y="-629910"/>
            <a:ext cx="578987" cy="559443"/>
          </a:xfrm>
          <a:prstGeom prst="rect">
            <a:avLst/>
          </a:prstGeom>
        </p:spPr>
      </p:pic>
      <p:pic>
        <p:nvPicPr>
          <p:cNvPr id="13" name="Graphique 12">
            <a:extLst>
              <a:ext uri="{FF2B5EF4-FFF2-40B4-BE49-F238E27FC236}">
                <a16:creationId xmlns:a16="http://schemas.microsoft.com/office/drawing/2014/main" id="{2AC0BF6C-640E-3FAD-C045-E57AB30368D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t="15370"/>
          <a:stretch/>
        </p:blipFill>
        <p:spPr>
          <a:xfrm>
            <a:off x="5707857" y="269760"/>
            <a:ext cx="627062" cy="365768"/>
          </a:xfrm>
          <a:prstGeom prst="rect">
            <a:avLst/>
          </a:prstGeom>
        </p:spPr>
      </p:pic>
      <p:sp>
        <p:nvSpPr>
          <p:cNvPr id="23" name="Espace réservé du contenu 3">
            <a:extLst>
              <a:ext uri="{FF2B5EF4-FFF2-40B4-BE49-F238E27FC236}">
                <a16:creationId xmlns:a16="http://schemas.microsoft.com/office/drawing/2014/main" id="{1D402F6F-A0E3-8FD5-FDD2-255CB4B345A9}"/>
              </a:ext>
            </a:extLst>
          </p:cNvPr>
          <p:cNvSpPr txBox="1">
            <a:spLocks/>
          </p:cNvSpPr>
          <p:nvPr/>
        </p:nvSpPr>
        <p:spPr>
          <a:xfrm>
            <a:off x="849313" y="135493"/>
            <a:ext cx="5561012" cy="6598682"/>
          </a:xfrm>
          <a:prstGeom prst="rect">
            <a:avLst/>
          </a:prstGeom>
          <a:ln>
            <a:solidFill>
              <a:srgbClr val="00B05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dirty="0">
                <a:solidFill>
                  <a:srgbClr val="00B050"/>
                </a:solidFill>
              </a:rPr>
              <a:t>Les nombres </a:t>
            </a:r>
          </a:p>
          <a:p>
            <a:r>
              <a:rPr lang="fr-FR" dirty="0"/>
              <a:t>Matériel : Ardoise</a:t>
            </a:r>
          </a:p>
          <a:p>
            <a:r>
              <a:rPr lang="fr-FR" dirty="0">
                <a:solidFill>
                  <a:srgbClr val="00B050"/>
                </a:solidFill>
              </a:rPr>
              <a:t>Ecrire </a:t>
            </a:r>
            <a:r>
              <a:rPr lang="fr-FR" dirty="0"/>
              <a:t>en chiffres les nombres suivants.</a:t>
            </a:r>
          </a:p>
          <a:p>
            <a:r>
              <a:rPr lang="fr-FR" dirty="0"/>
              <a:t>Les encadrer à la dizaine</a:t>
            </a:r>
          </a:p>
          <a:p>
            <a:pPr lvl="1"/>
            <a:r>
              <a:rPr lang="fr-FR" dirty="0"/>
              <a:t>mille-treize</a:t>
            </a:r>
          </a:p>
          <a:p>
            <a:pPr marL="457200" lvl="1" indent="0">
              <a:buNone/>
            </a:pPr>
            <a:r>
              <a:rPr lang="fr-FR" dirty="0"/>
              <a:t>	&lt;		&lt;</a:t>
            </a:r>
          </a:p>
          <a:p>
            <a:pPr lvl="1"/>
            <a:r>
              <a:rPr lang="fr-FR" dirty="0"/>
              <a:t>mille-quatre-cent-sept</a:t>
            </a:r>
          </a:p>
          <a:p>
            <a:pPr marL="457200" lvl="1" indent="0">
              <a:buNone/>
            </a:pPr>
            <a:r>
              <a:rPr lang="fr-FR" dirty="0"/>
              <a:t>	&lt;		&lt;</a:t>
            </a:r>
          </a:p>
          <a:p>
            <a:pPr lvl="1"/>
            <a:r>
              <a:rPr lang="fr-FR" dirty="0"/>
              <a:t>mille-huit</a:t>
            </a:r>
          </a:p>
          <a:p>
            <a:pPr marL="457200" lvl="1" indent="0">
              <a:buNone/>
            </a:pPr>
            <a:r>
              <a:rPr lang="fr-FR" dirty="0"/>
              <a:t>	&lt;		&lt;</a:t>
            </a:r>
          </a:p>
          <a:p>
            <a:pPr lvl="1"/>
            <a:r>
              <a:rPr lang="fr-FR" dirty="0"/>
              <a:t>mille-soixante-quinze</a:t>
            </a:r>
          </a:p>
          <a:p>
            <a:pPr marL="457200" lvl="1" indent="0">
              <a:buNone/>
            </a:pPr>
            <a:r>
              <a:rPr lang="fr-FR" dirty="0"/>
              <a:t>	&lt;		&lt;</a:t>
            </a:r>
          </a:p>
          <a:p>
            <a:pPr lvl="1"/>
            <a:endParaRPr lang="fr-FR" dirty="0"/>
          </a:p>
        </p:txBody>
      </p:sp>
      <p:sp>
        <p:nvSpPr>
          <p:cNvPr id="18" name="Espace réservé du contenu 3">
            <a:extLst>
              <a:ext uri="{FF2B5EF4-FFF2-40B4-BE49-F238E27FC236}">
                <a16:creationId xmlns:a16="http://schemas.microsoft.com/office/drawing/2014/main" id="{6D977A49-6AA6-CDD7-CDD5-3E7F92FF37C1}"/>
              </a:ext>
            </a:extLst>
          </p:cNvPr>
          <p:cNvSpPr txBox="1">
            <a:spLocks/>
          </p:cNvSpPr>
          <p:nvPr/>
        </p:nvSpPr>
        <p:spPr>
          <a:xfrm>
            <a:off x="6526213" y="135493"/>
            <a:ext cx="5561012" cy="6598682"/>
          </a:xfrm>
          <a:prstGeom prst="rect">
            <a:avLst/>
          </a:prstGeom>
          <a:ln>
            <a:solidFill>
              <a:schemeClr val="accent2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dirty="0">
                <a:solidFill>
                  <a:schemeClr val="accent2"/>
                </a:solidFill>
              </a:rPr>
              <a:t>Les fractions</a:t>
            </a:r>
          </a:p>
          <a:p>
            <a:r>
              <a:rPr lang="fr-FR" dirty="0"/>
              <a:t>Matériel : ardoise</a:t>
            </a:r>
          </a:p>
          <a:p>
            <a:r>
              <a:rPr lang="fr-FR" dirty="0"/>
              <a:t>Quelle est la fraction (en 12</a:t>
            </a:r>
            <a:r>
              <a:rPr lang="fr-FR" baseline="30000" dirty="0"/>
              <a:t>e</a:t>
            </a:r>
            <a:r>
              <a:rPr lang="fr-FR" dirty="0"/>
              <a:t>) ?</a:t>
            </a:r>
          </a:p>
        </p:txBody>
      </p:sp>
      <p:pic>
        <p:nvPicPr>
          <p:cNvPr id="19" name="Graphique 18">
            <a:extLst>
              <a:ext uri="{FF2B5EF4-FFF2-40B4-BE49-F238E27FC236}">
                <a16:creationId xmlns:a16="http://schemas.microsoft.com/office/drawing/2014/main" id="{AD0C5B02-FC3F-2065-055F-CC1DE4872E3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99507" y="269760"/>
            <a:ext cx="578987" cy="559443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22BD7C6B-3072-3DF2-0A7C-4AF3B334863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6719" y="1898441"/>
            <a:ext cx="2160000" cy="2160000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CF9E6265-833B-2C9F-DB21-4D3CB5FA837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6719" y="1898441"/>
            <a:ext cx="2160000" cy="2160000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D7CB684E-74A1-3B88-66E0-FDDACFC6565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6719" y="1898441"/>
            <a:ext cx="2160000" cy="216000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D0D52A0F-96AC-44BC-4509-5707070760C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6719" y="1898441"/>
            <a:ext cx="2160000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9608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 : coins arrondis 19">
            <a:extLst>
              <a:ext uri="{FF2B5EF4-FFF2-40B4-BE49-F238E27FC236}">
                <a16:creationId xmlns:a16="http://schemas.microsoft.com/office/drawing/2014/main" id="{0E103FB2-28BD-AD7D-1CD4-DA05CA3CDCBF}"/>
              </a:ext>
            </a:extLst>
          </p:cNvPr>
          <p:cNvSpPr/>
          <p:nvPr/>
        </p:nvSpPr>
        <p:spPr>
          <a:xfrm rot="16200000">
            <a:off x="-2853303" y="3226921"/>
            <a:ext cx="6598681" cy="415826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/>
              <a:t>Rebrassages</a:t>
            </a:r>
          </a:p>
        </p:txBody>
      </p:sp>
      <p:pic>
        <p:nvPicPr>
          <p:cNvPr id="11" name="Graphique 10">
            <a:extLst>
              <a:ext uri="{FF2B5EF4-FFF2-40B4-BE49-F238E27FC236}">
                <a16:creationId xmlns:a16="http://schemas.microsoft.com/office/drawing/2014/main" id="{EB26D08F-A419-08CA-C2FC-DFF15B227D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20520" y="-629910"/>
            <a:ext cx="578987" cy="559443"/>
          </a:xfrm>
          <a:prstGeom prst="rect">
            <a:avLst/>
          </a:prstGeom>
        </p:spPr>
      </p:pic>
      <p:pic>
        <p:nvPicPr>
          <p:cNvPr id="13" name="Graphique 12">
            <a:extLst>
              <a:ext uri="{FF2B5EF4-FFF2-40B4-BE49-F238E27FC236}">
                <a16:creationId xmlns:a16="http://schemas.microsoft.com/office/drawing/2014/main" id="{2AC0BF6C-640E-3FAD-C045-E57AB30368D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t="15370"/>
          <a:stretch/>
        </p:blipFill>
        <p:spPr>
          <a:xfrm>
            <a:off x="5707857" y="269760"/>
            <a:ext cx="627062" cy="365768"/>
          </a:xfrm>
          <a:prstGeom prst="rect">
            <a:avLst/>
          </a:prstGeom>
        </p:spPr>
      </p:pic>
      <p:sp>
        <p:nvSpPr>
          <p:cNvPr id="23" name="Espace réservé du contenu 3">
            <a:extLst>
              <a:ext uri="{FF2B5EF4-FFF2-40B4-BE49-F238E27FC236}">
                <a16:creationId xmlns:a16="http://schemas.microsoft.com/office/drawing/2014/main" id="{1D402F6F-A0E3-8FD5-FDD2-255CB4B345A9}"/>
              </a:ext>
            </a:extLst>
          </p:cNvPr>
          <p:cNvSpPr txBox="1">
            <a:spLocks/>
          </p:cNvSpPr>
          <p:nvPr/>
        </p:nvSpPr>
        <p:spPr>
          <a:xfrm>
            <a:off x="849313" y="135493"/>
            <a:ext cx="5561012" cy="6598682"/>
          </a:xfrm>
          <a:prstGeom prst="rect">
            <a:avLst/>
          </a:prstGeom>
          <a:ln>
            <a:solidFill>
              <a:srgbClr val="00B05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dirty="0">
                <a:solidFill>
                  <a:srgbClr val="00B050"/>
                </a:solidFill>
              </a:rPr>
              <a:t>Les nombres </a:t>
            </a:r>
          </a:p>
          <a:p>
            <a:r>
              <a:rPr lang="fr-FR" dirty="0"/>
              <a:t>Matériel : Ardoise</a:t>
            </a:r>
          </a:p>
          <a:p>
            <a:r>
              <a:rPr lang="fr-FR" dirty="0">
                <a:solidFill>
                  <a:srgbClr val="00B050"/>
                </a:solidFill>
              </a:rPr>
              <a:t>Ecrire </a:t>
            </a:r>
            <a:r>
              <a:rPr lang="fr-FR" dirty="0"/>
              <a:t>en chiffres les nombres suivants.</a:t>
            </a:r>
          </a:p>
          <a:p>
            <a:r>
              <a:rPr lang="fr-FR" dirty="0"/>
              <a:t>Les encadrer à la dizaine</a:t>
            </a:r>
          </a:p>
          <a:p>
            <a:pPr lvl="1"/>
            <a:r>
              <a:rPr lang="fr-FR" dirty="0"/>
              <a:t>mille-treize</a:t>
            </a:r>
          </a:p>
          <a:p>
            <a:pPr marL="457200" lvl="1" indent="0">
              <a:buNone/>
            </a:pPr>
            <a:r>
              <a:rPr lang="fr-FR" dirty="0"/>
              <a:t>	&lt;		&lt;</a:t>
            </a:r>
          </a:p>
          <a:p>
            <a:pPr lvl="1"/>
            <a:r>
              <a:rPr lang="fr-FR" dirty="0"/>
              <a:t>mille-quatre-cent-sept</a:t>
            </a:r>
          </a:p>
          <a:p>
            <a:pPr marL="457200" lvl="1" indent="0">
              <a:buNone/>
            </a:pPr>
            <a:r>
              <a:rPr lang="fr-FR" dirty="0"/>
              <a:t>	&lt;		&lt;</a:t>
            </a:r>
          </a:p>
          <a:p>
            <a:pPr lvl="1"/>
            <a:r>
              <a:rPr lang="fr-FR" dirty="0"/>
              <a:t>mille-huit</a:t>
            </a:r>
          </a:p>
          <a:p>
            <a:pPr marL="457200" lvl="1" indent="0">
              <a:buNone/>
            </a:pPr>
            <a:r>
              <a:rPr lang="fr-FR" dirty="0"/>
              <a:t>	&lt;		&lt;</a:t>
            </a:r>
          </a:p>
          <a:p>
            <a:pPr lvl="1"/>
            <a:r>
              <a:rPr lang="fr-FR" dirty="0"/>
              <a:t>mille-soixante-quinze</a:t>
            </a:r>
          </a:p>
          <a:p>
            <a:pPr marL="457200" lvl="1" indent="0">
              <a:buNone/>
            </a:pPr>
            <a:r>
              <a:rPr lang="fr-FR" dirty="0"/>
              <a:t>	&lt;		&lt;</a:t>
            </a:r>
          </a:p>
          <a:p>
            <a:pPr lvl="1"/>
            <a:endParaRPr lang="fr-FR" dirty="0"/>
          </a:p>
        </p:txBody>
      </p:sp>
      <p:sp>
        <p:nvSpPr>
          <p:cNvPr id="18" name="Espace réservé du contenu 3">
            <a:extLst>
              <a:ext uri="{FF2B5EF4-FFF2-40B4-BE49-F238E27FC236}">
                <a16:creationId xmlns:a16="http://schemas.microsoft.com/office/drawing/2014/main" id="{6D977A49-6AA6-CDD7-CDD5-3E7F92FF37C1}"/>
              </a:ext>
            </a:extLst>
          </p:cNvPr>
          <p:cNvSpPr txBox="1">
            <a:spLocks/>
          </p:cNvSpPr>
          <p:nvPr/>
        </p:nvSpPr>
        <p:spPr>
          <a:xfrm>
            <a:off x="6526213" y="135493"/>
            <a:ext cx="5561012" cy="6598682"/>
          </a:xfrm>
          <a:prstGeom prst="rect">
            <a:avLst/>
          </a:prstGeom>
          <a:ln>
            <a:solidFill>
              <a:schemeClr val="accent2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dirty="0">
                <a:solidFill>
                  <a:schemeClr val="accent2"/>
                </a:solidFill>
              </a:rPr>
              <a:t>Les fractions</a:t>
            </a:r>
          </a:p>
          <a:p>
            <a:r>
              <a:rPr lang="fr-FR" dirty="0"/>
              <a:t>Matériel : ardoise</a:t>
            </a:r>
          </a:p>
          <a:p>
            <a:r>
              <a:rPr lang="fr-FR" dirty="0"/>
              <a:t>Quelle est la fraction (en 12</a:t>
            </a:r>
            <a:r>
              <a:rPr lang="fr-FR" baseline="30000" dirty="0"/>
              <a:t>e</a:t>
            </a:r>
            <a:r>
              <a:rPr lang="fr-FR" dirty="0"/>
              <a:t>) ?</a:t>
            </a:r>
          </a:p>
        </p:txBody>
      </p:sp>
      <p:pic>
        <p:nvPicPr>
          <p:cNvPr id="19" name="Graphique 18">
            <a:extLst>
              <a:ext uri="{FF2B5EF4-FFF2-40B4-BE49-F238E27FC236}">
                <a16:creationId xmlns:a16="http://schemas.microsoft.com/office/drawing/2014/main" id="{AD0C5B02-FC3F-2065-055F-CC1DE4872E3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99507" y="269760"/>
            <a:ext cx="578987" cy="559443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22BD7C6B-3072-3DF2-0A7C-4AF3B334863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6719" y="1898441"/>
            <a:ext cx="2160000" cy="2160000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CF9E6265-833B-2C9F-DB21-4D3CB5FA837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6719" y="1898441"/>
            <a:ext cx="2160000" cy="2160000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D7CB684E-74A1-3B88-66E0-FDDACFC6565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6719" y="1898441"/>
            <a:ext cx="2160000" cy="216000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D0D52A0F-96AC-44BC-4509-5707070760C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6719" y="1898441"/>
            <a:ext cx="2160000" cy="2160000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818E4E15-AE92-0657-3DCB-F1946A744FA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6719" y="1898441"/>
            <a:ext cx="2160000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3807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 : coins arrondis 19">
            <a:extLst>
              <a:ext uri="{FF2B5EF4-FFF2-40B4-BE49-F238E27FC236}">
                <a16:creationId xmlns:a16="http://schemas.microsoft.com/office/drawing/2014/main" id="{0E103FB2-28BD-AD7D-1CD4-DA05CA3CDCBF}"/>
              </a:ext>
            </a:extLst>
          </p:cNvPr>
          <p:cNvSpPr/>
          <p:nvPr/>
        </p:nvSpPr>
        <p:spPr>
          <a:xfrm rot="16200000">
            <a:off x="-2853303" y="3226921"/>
            <a:ext cx="6598681" cy="415826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/>
              <a:t>Rebrassages</a:t>
            </a:r>
          </a:p>
        </p:txBody>
      </p:sp>
      <p:pic>
        <p:nvPicPr>
          <p:cNvPr id="11" name="Graphique 10">
            <a:extLst>
              <a:ext uri="{FF2B5EF4-FFF2-40B4-BE49-F238E27FC236}">
                <a16:creationId xmlns:a16="http://schemas.microsoft.com/office/drawing/2014/main" id="{EB26D08F-A419-08CA-C2FC-DFF15B227D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20520" y="-629910"/>
            <a:ext cx="578987" cy="559443"/>
          </a:xfrm>
          <a:prstGeom prst="rect">
            <a:avLst/>
          </a:prstGeom>
        </p:spPr>
      </p:pic>
      <p:pic>
        <p:nvPicPr>
          <p:cNvPr id="13" name="Graphique 12">
            <a:extLst>
              <a:ext uri="{FF2B5EF4-FFF2-40B4-BE49-F238E27FC236}">
                <a16:creationId xmlns:a16="http://schemas.microsoft.com/office/drawing/2014/main" id="{2AC0BF6C-640E-3FAD-C045-E57AB30368D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t="15370"/>
          <a:stretch/>
        </p:blipFill>
        <p:spPr>
          <a:xfrm>
            <a:off x="5707857" y="269760"/>
            <a:ext cx="627062" cy="365768"/>
          </a:xfrm>
          <a:prstGeom prst="rect">
            <a:avLst/>
          </a:prstGeom>
        </p:spPr>
      </p:pic>
      <p:sp>
        <p:nvSpPr>
          <p:cNvPr id="23" name="Espace réservé du contenu 3">
            <a:extLst>
              <a:ext uri="{FF2B5EF4-FFF2-40B4-BE49-F238E27FC236}">
                <a16:creationId xmlns:a16="http://schemas.microsoft.com/office/drawing/2014/main" id="{1D402F6F-A0E3-8FD5-FDD2-255CB4B345A9}"/>
              </a:ext>
            </a:extLst>
          </p:cNvPr>
          <p:cNvSpPr txBox="1">
            <a:spLocks/>
          </p:cNvSpPr>
          <p:nvPr/>
        </p:nvSpPr>
        <p:spPr>
          <a:xfrm>
            <a:off x="849313" y="135493"/>
            <a:ext cx="5561012" cy="6598682"/>
          </a:xfrm>
          <a:prstGeom prst="rect">
            <a:avLst/>
          </a:prstGeom>
          <a:ln>
            <a:solidFill>
              <a:srgbClr val="00B05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dirty="0">
                <a:solidFill>
                  <a:srgbClr val="00B050"/>
                </a:solidFill>
              </a:rPr>
              <a:t>Les nombres </a:t>
            </a:r>
          </a:p>
          <a:p>
            <a:r>
              <a:rPr lang="fr-FR" dirty="0"/>
              <a:t>Matériel : Ardoise</a:t>
            </a:r>
          </a:p>
          <a:p>
            <a:r>
              <a:rPr lang="fr-FR" dirty="0">
                <a:solidFill>
                  <a:srgbClr val="00B050"/>
                </a:solidFill>
              </a:rPr>
              <a:t>Ecrire </a:t>
            </a:r>
            <a:r>
              <a:rPr lang="fr-FR" dirty="0"/>
              <a:t>en chiffres les nombres suivants.</a:t>
            </a:r>
          </a:p>
          <a:p>
            <a:r>
              <a:rPr lang="fr-FR" dirty="0"/>
              <a:t>Les encadrer à la dizaine</a:t>
            </a:r>
          </a:p>
          <a:p>
            <a:pPr lvl="1"/>
            <a:r>
              <a:rPr lang="fr-FR" dirty="0"/>
              <a:t>mille-treize</a:t>
            </a:r>
          </a:p>
          <a:p>
            <a:pPr marL="457200" lvl="1" indent="0">
              <a:buNone/>
            </a:pPr>
            <a:r>
              <a:rPr lang="fr-FR" dirty="0"/>
              <a:t>	&lt;		&lt;</a:t>
            </a:r>
          </a:p>
          <a:p>
            <a:pPr lvl="1"/>
            <a:r>
              <a:rPr lang="fr-FR" dirty="0"/>
              <a:t>mille-quatre-cent-sept</a:t>
            </a:r>
          </a:p>
          <a:p>
            <a:pPr marL="457200" lvl="1" indent="0">
              <a:buNone/>
            </a:pPr>
            <a:r>
              <a:rPr lang="fr-FR" dirty="0"/>
              <a:t>	&lt;		&lt;</a:t>
            </a:r>
          </a:p>
          <a:p>
            <a:pPr lvl="1"/>
            <a:r>
              <a:rPr lang="fr-FR" dirty="0"/>
              <a:t>mille-huit</a:t>
            </a:r>
          </a:p>
          <a:p>
            <a:pPr marL="457200" lvl="1" indent="0">
              <a:buNone/>
            </a:pPr>
            <a:r>
              <a:rPr lang="fr-FR" dirty="0"/>
              <a:t>	&lt;		&lt;</a:t>
            </a:r>
          </a:p>
          <a:p>
            <a:pPr lvl="1"/>
            <a:r>
              <a:rPr lang="fr-FR" dirty="0"/>
              <a:t>mille-soixante-quinze</a:t>
            </a:r>
          </a:p>
          <a:p>
            <a:pPr marL="457200" lvl="1" indent="0">
              <a:buNone/>
            </a:pPr>
            <a:r>
              <a:rPr lang="fr-FR" dirty="0"/>
              <a:t>	&lt;		&lt;</a:t>
            </a:r>
          </a:p>
          <a:p>
            <a:pPr lvl="1"/>
            <a:endParaRPr lang="fr-FR" dirty="0"/>
          </a:p>
        </p:txBody>
      </p:sp>
      <p:sp>
        <p:nvSpPr>
          <p:cNvPr id="18" name="Espace réservé du contenu 3">
            <a:extLst>
              <a:ext uri="{FF2B5EF4-FFF2-40B4-BE49-F238E27FC236}">
                <a16:creationId xmlns:a16="http://schemas.microsoft.com/office/drawing/2014/main" id="{6D977A49-6AA6-CDD7-CDD5-3E7F92FF37C1}"/>
              </a:ext>
            </a:extLst>
          </p:cNvPr>
          <p:cNvSpPr txBox="1">
            <a:spLocks/>
          </p:cNvSpPr>
          <p:nvPr/>
        </p:nvSpPr>
        <p:spPr>
          <a:xfrm>
            <a:off x="6526213" y="135493"/>
            <a:ext cx="5561012" cy="6598682"/>
          </a:xfrm>
          <a:prstGeom prst="rect">
            <a:avLst/>
          </a:prstGeom>
          <a:ln>
            <a:solidFill>
              <a:schemeClr val="accent2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dirty="0">
                <a:solidFill>
                  <a:schemeClr val="accent2"/>
                </a:solidFill>
              </a:rPr>
              <a:t>Les fractions</a:t>
            </a:r>
          </a:p>
          <a:p>
            <a:r>
              <a:rPr lang="fr-FR" dirty="0"/>
              <a:t>Matériel : ardoise</a:t>
            </a:r>
          </a:p>
          <a:p>
            <a:r>
              <a:rPr lang="fr-FR" dirty="0"/>
              <a:t>Quelle est la fraction (en 12</a:t>
            </a:r>
            <a:r>
              <a:rPr lang="fr-FR" baseline="30000" dirty="0"/>
              <a:t>e</a:t>
            </a:r>
            <a:r>
              <a:rPr lang="fr-FR" dirty="0"/>
              <a:t>) ?</a:t>
            </a:r>
          </a:p>
        </p:txBody>
      </p:sp>
      <p:pic>
        <p:nvPicPr>
          <p:cNvPr id="19" name="Graphique 18">
            <a:extLst>
              <a:ext uri="{FF2B5EF4-FFF2-40B4-BE49-F238E27FC236}">
                <a16:creationId xmlns:a16="http://schemas.microsoft.com/office/drawing/2014/main" id="{AD0C5B02-FC3F-2065-055F-CC1DE4872E3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99507" y="269760"/>
            <a:ext cx="578987" cy="559443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22BD7C6B-3072-3DF2-0A7C-4AF3B334863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6719" y="1898441"/>
            <a:ext cx="2160000" cy="2160000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CF9E6265-833B-2C9F-DB21-4D3CB5FA837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6719" y="1898441"/>
            <a:ext cx="2160000" cy="2160000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D7CB684E-74A1-3B88-66E0-FDDACFC6565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6719" y="1898441"/>
            <a:ext cx="2160000" cy="216000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D0D52A0F-96AC-44BC-4509-5707070760C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6719" y="1898441"/>
            <a:ext cx="2160000" cy="2160000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818E4E15-AE92-0657-3DCB-F1946A744FA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6719" y="1898441"/>
            <a:ext cx="2160000" cy="216000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1BA3327C-16AB-2276-E702-5BE2A52F954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6719" y="1898441"/>
            <a:ext cx="2160000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9084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 : coins arrondis 19">
            <a:extLst>
              <a:ext uri="{FF2B5EF4-FFF2-40B4-BE49-F238E27FC236}">
                <a16:creationId xmlns:a16="http://schemas.microsoft.com/office/drawing/2014/main" id="{0E103FB2-28BD-AD7D-1CD4-DA05CA3CDCBF}"/>
              </a:ext>
            </a:extLst>
          </p:cNvPr>
          <p:cNvSpPr/>
          <p:nvPr/>
        </p:nvSpPr>
        <p:spPr>
          <a:xfrm rot="16200000">
            <a:off x="-2853303" y="3226921"/>
            <a:ext cx="6598681" cy="415826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/>
              <a:t>Rebrassages</a:t>
            </a:r>
          </a:p>
        </p:txBody>
      </p:sp>
      <p:pic>
        <p:nvPicPr>
          <p:cNvPr id="11" name="Graphique 10">
            <a:extLst>
              <a:ext uri="{FF2B5EF4-FFF2-40B4-BE49-F238E27FC236}">
                <a16:creationId xmlns:a16="http://schemas.microsoft.com/office/drawing/2014/main" id="{EB26D08F-A419-08CA-C2FC-DFF15B227D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20520" y="-629910"/>
            <a:ext cx="578987" cy="559443"/>
          </a:xfrm>
          <a:prstGeom prst="rect">
            <a:avLst/>
          </a:prstGeom>
        </p:spPr>
      </p:pic>
      <p:pic>
        <p:nvPicPr>
          <p:cNvPr id="13" name="Graphique 12">
            <a:extLst>
              <a:ext uri="{FF2B5EF4-FFF2-40B4-BE49-F238E27FC236}">
                <a16:creationId xmlns:a16="http://schemas.microsoft.com/office/drawing/2014/main" id="{2AC0BF6C-640E-3FAD-C045-E57AB30368D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t="15370"/>
          <a:stretch/>
        </p:blipFill>
        <p:spPr>
          <a:xfrm>
            <a:off x="5707857" y="269760"/>
            <a:ext cx="627062" cy="365768"/>
          </a:xfrm>
          <a:prstGeom prst="rect">
            <a:avLst/>
          </a:prstGeom>
        </p:spPr>
      </p:pic>
      <p:sp>
        <p:nvSpPr>
          <p:cNvPr id="23" name="Espace réservé du contenu 3">
            <a:extLst>
              <a:ext uri="{FF2B5EF4-FFF2-40B4-BE49-F238E27FC236}">
                <a16:creationId xmlns:a16="http://schemas.microsoft.com/office/drawing/2014/main" id="{1D402F6F-A0E3-8FD5-FDD2-255CB4B345A9}"/>
              </a:ext>
            </a:extLst>
          </p:cNvPr>
          <p:cNvSpPr txBox="1">
            <a:spLocks/>
          </p:cNvSpPr>
          <p:nvPr/>
        </p:nvSpPr>
        <p:spPr>
          <a:xfrm>
            <a:off x="849313" y="135493"/>
            <a:ext cx="5561012" cy="6598682"/>
          </a:xfrm>
          <a:prstGeom prst="rect">
            <a:avLst/>
          </a:prstGeom>
          <a:ln>
            <a:solidFill>
              <a:srgbClr val="00B05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dirty="0">
                <a:solidFill>
                  <a:srgbClr val="00B050"/>
                </a:solidFill>
              </a:rPr>
              <a:t>Les nombres </a:t>
            </a:r>
          </a:p>
          <a:p>
            <a:r>
              <a:rPr lang="fr-FR" dirty="0"/>
              <a:t>Matériel : Ardoise</a:t>
            </a:r>
          </a:p>
          <a:p>
            <a:r>
              <a:rPr lang="fr-FR" dirty="0">
                <a:solidFill>
                  <a:srgbClr val="00B050"/>
                </a:solidFill>
              </a:rPr>
              <a:t>Ecrire </a:t>
            </a:r>
            <a:r>
              <a:rPr lang="fr-FR" dirty="0"/>
              <a:t>en chiffres les nombres suivants.</a:t>
            </a:r>
          </a:p>
          <a:p>
            <a:r>
              <a:rPr lang="fr-FR" dirty="0"/>
              <a:t>Les encadrer à la dizaine</a:t>
            </a:r>
          </a:p>
          <a:p>
            <a:pPr lvl="1"/>
            <a:r>
              <a:rPr lang="fr-FR" dirty="0"/>
              <a:t>mille-treize</a:t>
            </a:r>
          </a:p>
          <a:p>
            <a:pPr marL="457200" lvl="1" indent="0">
              <a:buNone/>
            </a:pPr>
            <a:r>
              <a:rPr lang="fr-FR" dirty="0"/>
              <a:t>	&lt;		&lt;</a:t>
            </a:r>
          </a:p>
          <a:p>
            <a:pPr lvl="1"/>
            <a:r>
              <a:rPr lang="fr-FR" dirty="0"/>
              <a:t>mille-quatre-cent-sept</a:t>
            </a:r>
          </a:p>
          <a:p>
            <a:pPr marL="457200" lvl="1" indent="0">
              <a:buNone/>
            </a:pPr>
            <a:r>
              <a:rPr lang="fr-FR" dirty="0"/>
              <a:t>	&lt;		&lt;</a:t>
            </a:r>
          </a:p>
          <a:p>
            <a:pPr lvl="1"/>
            <a:r>
              <a:rPr lang="fr-FR" dirty="0"/>
              <a:t>mille-huit</a:t>
            </a:r>
          </a:p>
          <a:p>
            <a:pPr marL="457200" lvl="1" indent="0">
              <a:buNone/>
            </a:pPr>
            <a:r>
              <a:rPr lang="fr-FR" dirty="0"/>
              <a:t>	&lt;		&lt;</a:t>
            </a:r>
          </a:p>
          <a:p>
            <a:pPr lvl="1"/>
            <a:r>
              <a:rPr lang="fr-FR" dirty="0"/>
              <a:t>mille-soixante-quinze</a:t>
            </a:r>
          </a:p>
          <a:p>
            <a:pPr marL="457200" lvl="1" indent="0">
              <a:buNone/>
            </a:pPr>
            <a:r>
              <a:rPr lang="fr-FR" dirty="0"/>
              <a:t>	&lt;		&lt;</a:t>
            </a:r>
          </a:p>
          <a:p>
            <a:pPr lvl="1"/>
            <a:endParaRPr lang="fr-FR" dirty="0"/>
          </a:p>
        </p:txBody>
      </p:sp>
      <p:sp>
        <p:nvSpPr>
          <p:cNvPr id="18" name="Espace réservé du contenu 3">
            <a:extLst>
              <a:ext uri="{FF2B5EF4-FFF2-40B4-BE49-F238E27FC236}">
                <a16:creationId xmlns:a16="http://schemas.microsoft.com/office/drawing/2014/main" id="{6D977A49-6AA6-CDD7-CDD5-3E7F92FF37C1}"/>
              </a:ext>
            </a:extLst>
          </p:cNvPr>
          <p:cNvSpPr txBox="1">
            <a:spLocks/>
          </p:cNvSpPr>
          <p:nvPr/>
        </p:nvSpPr>
        <p:spPr>
          <a:xfrm>
            <a:off x="6526213" y="135493"/>
            <a:ext cx="5561012" cy="6598682"/>
          </a:xfrm>
          <a:prstGeom prst="rect">
            <a:avLst/>
          </a:prstGeom>
          <a:ln>
            <a:solidFill>
              <a:schemeClr val="accent2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dirty="0">
                <a:solidFill>
                  <a:schemeClr val="accent2"/>
                </a:solidFill>
              </a:rPr>
              <a:t>Les fractions</a:t>
            </a:r>
          </a:p>
          <a:p>
            <a:r>
              <a:rPr lang="fr-FR" dirty="0"/>
              <a:t>Matériel : ardoise</a:t>
            </a:r>
          </a:p>
          <a:p>
            <a:r>
              <a:rPr lang="fr-FR" dirty="0"/>
              <a:t>Quelle est la fraction (en 12</a:t>
            </a:r>
            <a:r>
              <a:rPr lang="fr-FR" baseline="30000" dirty="0"/>
              <a:t>e</a:t>
            </a:r>
            <a:r>
              <a:rPr lang="fr-FR" dirty="0"/>
              <a:t>) ?</a:t>
            </a:r>
          </a:p>
        </p:txBody>
      </p:sp>
      <p:pic>
        <p:nvPicPr>
          <p:cNvPr id="19" name="Graphique 18">
            <a:extLst>
              <a:ext uri="{FF2B5EF4-FFF2-40B4-BE49-F238E27FC236}">
                <a16:creationId xmlns:a16="http://schemas.microsoft.com/office/drawing/2014/main" id="{AD0C5B02-FC3F-2065-055F-CC1DE4872E3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99507" y="269760"/>
            <a:ext cx="578987" cy="559443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22BD7C6B-3072-3DF2-0A7C-4AF3B334863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6719" y="1898441"/>
            <a:ext cx="2160000" cy="2160000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CF9E6265-833B-2C9F-DB21-4D3CB5FA837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6719" y="1898441"/>
            <a:ext cx="2160000" cy="2160000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D7CB684E-74A1-3B88-66E0-FDDACFC6565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6719" y="1898441"/>
            <a:ext cx="2160000" cy="216000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D0D52A0F-96AC-44BC-4509-5707070760C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6719" y="1898441"/>
            <a:ext cx="2160000" cy="2160000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818E4E15-AE92-0657-3DCB-F1946A744FA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6719" y="1898441"/>
            <a:ext cx="2160000" cy="216000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1BA3327C-16AB-2276-E702-5BE2A52F954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6719" y="1898441"/>
            <a:ext cx="2160000" cy="216000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420FBC59-3E1C-C335-9B14-F081FEF461F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6719" y="1898441"/>
            <a:ext cx="2160000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0102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 : coins arrondis 19">
            <a:extLst>
              <a:ext uri="{FF2B5EF4-FFF2-40B4-BE49-F238E27FC236}">
                <a16:creationId xmlns:a16="http://schemas.microsoft.com/office/drawing/2014/main" id="{0E103FB2-28BD-AD7D-1CD4-DA05CA3CDCBF}"/>
              </a:ext>
            </a:extLst>
          </p:cNvPr>
          <p:cNvSpPr/>
          <p:nvPr/>
        </p:nvSpPr>
        <p:spPr>
          <a:xfrm rot="16200000">
            <a:off x="-2853303" y="3226921"/>
            <a:ext cx="6598681" cy="415826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/>
              <a:t>Rebrassages</a:t>
            </a:r>
          </a:p>
        </p:txBody>
      </p:sp>
      <p:pic>
        <p:nvPicPr>
          <p:cNvPr id="11" name="Graphique 10">
            <a:extLst>
              <a:ext uri="{FF2B5EF4-FFF2-40B4-BE49-F238E27FC236}">
                <a16:creationId xmlns:a16="http://schemas.microsoft.com/office/drawing/2014/main" id="{EB26D08F-A419-08CA-C2FC-DFF15B227D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20520" y="-629910"/>
            <a:ext cx="578987" cy="559443"/>
          </a:xfrm>
          <a:prstGeom prst="rect">
            <a:avLst/>
          </a:prstGeom>
        </p:spPr>
      </p:pic>
      <p:pic>
        <p:nvPicPr>
          <p:cNvPr id="13" name="Graphique 12">
            <a:extLst>
              <a:ext uri="{FF2B5EF4-FFF2-40B4-BE49-F238E27FC236}">
                <a16:creationId xmlns:a16="http://schemas.microsoft.com/office/drawing/2014/main" id="{2AC0BF6C-640E-3FAD-C045-E57AB30368D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t="15370"/>
          <a:stretch/>
        </p:blipFill>
        <p:spPr>
          <a:xfrm>
            <a:off x="5707857" y="269760"/>
            <a:ext cx="627062" cy="365768"/>
          </a:xfrm>
          <a:prstGeom prst="rect">
            <a:avLst/>
          </a:prstGeom>
        </p:spPr>
      </p:pic>
      <p:sp>
        <p:nvSpPr>
          <p:cNvPr id="23" name="Espace réservé du contenu 3">
            <a:extLst>
              <a:ext uri="{FF2B5EF4-FFF2-40B4-BE49-F238E27FC236}">
                <a16:creationId xmlns:a16="http://schemas.microsoft.com/office/drawing/2014/main" id="{1D402F6F-A0E3-8FD5-FDD2-255CB4B345A9}"/>
              </a:ext>
            </a:extLst>
          </p:cNvPr>
          <p:cNvSpPr txBox="1">
            <a:spLocks/>
          </p:cNvSpPr>
          <p:nvPr/>
        </p:nvSpPr>
        <p:spPr>
          <a:xfrm>
            <a:off x="849313" y="135493"/>
            <a:ext cx="5561012" cy="6598682"/>
          </a:xfrm>
          <a:prstGeom prst="rect">
            <a:avLst/>
          </a:prstGeom>
          <a:ln>
            <a:solidFill>
              <a:srgbClr val="00B05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dirty="0">
                <a:solidFill>
                  <a:srgbClr val="00B050"/>
                </a:solidFill>
              </a:rPr>
              <a:t>Les nombres </a:t>
            </a:r>
          </a:p>
          <a:p>
            <a:r>
              <a:rPr lang="fr-FR" dirty="0"/>
              <a:t>Matériel : Ardoise</a:t>
            </a:r>
          </a:p>
          <a:p>
            <a:r>
              <a:rPr lang="fr-FR" dirty="0">
                <a:solidFill>
                  <a:srgbClr val="00B050"/>
                </a:solidFill>
              </a:rPr>
              <a:t>Ecrire </a:t>
            </a:r>
            <a:r>
              <a:rPr lang="fr-FR" dirty="0"/>
              <a:t>en chiffres les nombres suivants.</a:t>
            </a:r>
          </a:p>
          <a:p>
            <a:r>
              <a:rPr lang="fr-FR" dirty="0"/>
              <a:t>Les encadrer à la dizaine</a:t>
            </a:r>
          </a:p>
          <a:p>
            <a:pPr lvl="1"/>
            <a:r>
              <a:rPr lang="fr-FR" dirty="0"/>
              <a:t>mille-treize</a:t>
            </a:r>
          </a:p>
          <a:p>
            <a:pPr marL="457200" lvl="1" indent="0">
              <a:buNone/>
            </a:pPr>
            <a:r>
              <a:rPr lang="fr-FR" dirty="0"/>
              <a:t>	&lt;		&lt;</a:t>
            </a:r>
          </a:p>
          <a:p>
            <a:pPr lvl="1"/>
            <a:r>
              <a:rPr lang="fr-FR" dirty="0"/>
              <a:t>mille-quatre-cent-sept</a:t>
            </a:r>
          </a:p>
          <a:p>
            <a:pPr marL="457200" lvl="1" indent="0">
              <a:buNone/>
            </a:pPr>
            <a:r>
              <a:rPr lang="fr-FR" dirty="0"/>
              <a:t>	&lt;		&lt;</a:t>
            </a:r>
          </a:p>
          <a:p>
            <a:pPr lvl="1"/>
            <a:r>
              <a:rPr lang="fr-FR" dirty="0"/>
              <a:t>mille-huit</a:t>
            </a:r>
          </a:p>
          <a:p>
            <a:pPr marL="457200" lvl="1" indent="0">
              <a:buNone/>
            </a:pPr>
            <a:r>
              <a:rPr lang="fr-FR" dirty="0"/>
              <a:t>	&lt;		&lt;</a:t>
            </a:r>
          </a:p>
          <a:p>
            <a:pPr lvl="1"/>
            <a:r>
              <a:rPr lang="fr-FR" dirty="0"/>
              <a:t>mille-soixante-quinze</a:t>
            </a:r>
          </a:p>
          <a:p>
            <a:pPr marL="457200" lvl="1" indent="0">
              <a:buNone/>
            </a:pPr>
            <a:r>
              <a:rPr lang="fr-FR" dirty="0"/>
              <a:t>	&lt;		&lt;</a:t>
            </a:r>
          </a:p>
          <a:p>
            <a:pPr lvl="1"/>
            <a:endParaRPr lang="fr-FR" dirty="0"/>
          </a:p>
        </p:txBody>
      </p:sp>
      <p:sp>
        <p:nvSpPr>
          <p:cNvPr id="18" name="Espace réservé du contenu 3">
            <a:extLst>
              <a:ext uri="{FF2B5EF4-FFF2-40B4-BE49-F238E27FC236}">
                <a16:creationId xmlns:a16="http://schemas.microsoft.com/office/drawing/2014/main" id="{6D977A49-6AA6-CDD7-CDD5-3E7F92FF37C1}"/>
              </a:ext>
            </a:extLst>
          </p:cNvPr>
          <p:cNvSpPr txBox="1">
            <a:spLocks/>
          </p:cNvSpPr>
          <p:nvPr/>
        </p:nvSpPr>
        <p:spPr>
          <a:xfrm>
            <a:off x="6526213" y="135493"/>
            <a:ext cx="5561012" cy="6598682"/>
          </a:xfrm>
          <a:prstGeom prst="rect">
            <a:avLst/>
          </a:prstGeom>
          <a:ln>
            <a:solidFill>
              <a:schemeClr val="accent2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dirty="0">
                <a:solidFill>
                  <a:schemeClr val="accent2"/>
                </a:solidFill>
              </a:rPr>
              <a:t>Les fractions</a:t>
            </a:r>
          </a:p>
          <a:p>
            <a:r>
              <a:rPr lang="fr-FR" dirty="0"/>
              <a:t>Matériel : ardoise</a:t>
            </a:r>
          </a:p>
          <a:p>
            <a:r>
              <a:rPr lang="fr-FR" dirty="0"/>
              <a:t>Quelle est la fraction (en 12</a:t>
            </a:r>
            <a:r>
              <a:rPr lang="fr-FR" baseline="30000" dirty="0"/>
              <a:t>e</a:t>
            </a:r>
            <a:r>
              <a:rPr lang="fr-FR" dirty="0"/>
              <a:t>) ?</a:t>
            </a:r>
          </a:p>
        </p:txBody>
      </p:sp>
      <p:pic>
        <p:nvPicPr>
          <p:cNvPr id="19" name="Graphique 18">
            <a:extLst>
              <a:ext uri="{FF2B5EF4-FFF2-40B4-BE49-F238E27FC236}">
                <a16:creationId xmlns:a16="http://schemas.microsoft.com/office/drawing/2014/main" id="{AD0C5B02-FC3F-2065-055F-CC1DE4872E3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99507" y="269760"/>
            <a:ext cx="578987" cy="559443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22BD7C6B-3072-3DF2-0A7C-4AF3B334863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6719" y="1898441"/>
            <a:ext cx="2160000" cy="2160000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CF9E6265-833B-2C9F-DB21-4D3CB5FA837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6719" y="1898441"/>
            <a:ext cx="2160000" cy="2160000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D7CB684E-74A1-3B88-66E0-FDDACFC6565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6719" y="1898441"/>
            <a:ext cx="2160000" cy="216000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D0D52A0F-96AC-44BC-4509-5707070760C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6719" y="1898441"/>
            <a:ext cx="2160000" cy="2160000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818E4E15-AE92-0657-3DCB-F1946A744FA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6719" y="1898441"/>
            <a:ext cx="2160000" cy="216000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1BA3327C-16AB-2276-E702-5BE2A52F954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6719" y="1898441"/>
            <a:ext cx="2160000" cy="216000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420FBC59-3E1C-C335-9B14-F081FEF461F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6719" y="1898441"/>
            <a:ext cx="2160000" cy="216000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12714F63-A044-E623-6F37-475A4B79C59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6719" y="1898441"/>
            <a:ext cx="2160000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1006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 : coins arrondis 19">
            <a:extLst>
              <a:ext uri="{FF2B5EF4-FFF2-40B4-BE49-F238E27FC236}">
                <a16:creationId xmlns:a16="http://schemas.microsoft.com/office/drawing/2014/main" id="{0E103FB2-28BD-AD7D-1CD4-DA05CA3CDCBF}"/>
              </a:ext>
            </a:extLst>
          </p:cNvPr>
          <p:cNvSpPr/>
          <p:nvPr/>
        </p:nvSpPr>
        <p:spPr>
          <a:xfrm rot="16200000">
            <a:off x="-2853303" y="3226921"/>
            <a:ext cx="6598681" cy="415826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/>
              <a:t>Rebrassages</a:t>
            </a:r>
          </a:p>
        </p:txBody>
      </p:sp>
      <p:pic>
        <p:nvPicPr>
          <p:cNvPr id="11" name="Graphique 10">
            <a:extLst>
              <a:ext uri="{FF2B5EF4-FFF2-40B4-BE49-F238E27FC236}">
                <a16:creationId xmlns:a16="http://schemas.microsoft.com/office/drawing/2014/main" id="{EB26D08F-A419-08CA-C2FC-DFF15B227D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20520" y="-629910"/>
            <a:ext cx="578987" cy="559443"/>
          </a:xfrm>
          <a:prstGeom prst="rect">
            <a:avLst/>
          </a:prstGeom>
        </p:spPr>
      </p:pic>
      <p:pic>
        <p:nvPicPr>
          <p:cNvPr id="13" name="Graphique 12">
            <a:extLst>
              <a:ext uri="{FF2B5EF4-FFF2-40B4-BE49-F238E27FC236}">
                <a16:creationId xmlns:a16="http://schemas.microsoft.com/office/drawing/2014/main" id="{2AC0BF6C-640E-3FAD-C045-E57AB30368D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t="15370"/>
          <a:stretch/>
        </p:blipFill>
        <p:spPr>
          <a:xfrm>
            <a:off x="5707857" y="269760"/>
            <a:ext cx="627062" cy="365768"/>
          </a:xfrm>
          <a:prstGeom prst="rect">
            <a:avLst/>
          </a:prstGeom>
        </p:spPr>
      </p:pic>
      <p:sp>
        <p:nvSpPr>
          <p:cNvPr id="23" name="Espace réservé du contenu 3">
            <a:extLst>
              <a:ext uri="{FF2B5EF4-FFF2-40B4-BE49-F238E27FC236}">
                <a16:creationId xmlns:a16="http://schemas.microsoft.com/office/drawing/2014/main" id="{1D402F6F-A0E3-8FD5-FDD2-255CB4B345A9}"/>
              </a:ext>
            </a:extLst>
          </p:cNvPr>
          <p:cNvSpPr txBox="1">
            <a:spLocks/>
          </p:cNvSpPr>
          <p:nvPr/>
        </p:nvSpPr>
        <p:spPr>
          <a:xfrm>
            <a:off x="849313" y="135493"/>
            <a:ext cx="5561012" cy="6598682"/>
          </a:xfrm>
          <a:prstGeom prst="rect">
            <a:avLst/>
          </a:prstGeom>
          <a:ln>
            <a:solidFill>
              <a:srgbClr val="00B05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dirty="0">
                <a:solidFill>
                  <a:srgbClr val="00B050"/>
                </a:solidFill>
              </a:rPr>
              <a:t>Les nombres </a:t>
            </a:r>
          </a:p>
          <a:p>
            <a:r>
              <a:rPr lang="fr-FR" dirty="0"/>
              <a:t>Matériel : Ardoise</a:t>
            </a:r>
          </a:p>
          <a:p>
            <a:r>
              <a:rPr lang="fr-FR" dirty="0">
                <a:solidFill>
                  <a:srgbClr val="00B050"/>
                </a:solidFill>
              </a:rPr>
              <a:t>Ecrire </a:t>
            </a:r>
            <a:r>
              <a:rPr lang="fr-FR" dirty="0"/>
              <a:t>en chiffres les nombres suivants.</a:t>
            </a:r>
          </a:p>
          <a:p>
            <a:r>
              <a:rPr lang="fr-FR" dirty="0"/>
              <a:t>Les encadrer à la dizaine</a:t>
            </a:r>
          </a:p>
          <a:p>
            <a:pPr lvl="1"/>
            <a:r>
              <a:rPr lang="fr-FR" dirty="0"/>
              <a:t>mille-treize</a:t>
            </a:r>
          </a:p>
          <a:p>
            <a:pPr marL="457200" lvl="1" indent="0">
              <a:buNone/>
            </a:pPr>
            <a:r>
              <a:rPr lang="fr-FR" dirty="0"/>
              <a:t>	&lt;		&lt;</a:t>
            </a:r>
          </a:p>
          <a:p>
            <a:pPr lvl="1"/>
            <a:r>
              <a:rPr lang="fr-FR" dirty="0"/>
              <a:t>mille-quatre-cent-sept</a:t>
            </a:r>
          </a:p>
          <a:p>
            <a:pPr marL="457200" lvl="1" indent="0">
              <a:buNone/>
            </a:pPr>
            <a:r>
              <a:rPr lang="fr-FR" dirty="0"/>
              <a:t>	&lt;		&lt;</a:t>
            </a:r>
          </a:p>
          <a:p>
            <a:pPr lvl="1"/>
            <a:r>
              <a:rPr lang="fr-FR" dirty="0"/>
              <a:t>mille-huit</a:t>
            </a:r>
          </a:p>
          <a:p>
            <a:pPr marL="457200" lvl="1" indent="0">
              <a:buNone/>
            </a:pPr>
            <a:r>
              <a:rPr lang="fr-FR" dirty="0"/>
              <a:t>	&lt;		&lt;</a:t>
            </a:r>
          </a:p>
          <a:p>
            <a:pPr lvl="1"/>
            <a:r>
              <a:rPr lang="fr-FR" dirty="0"/>
              <a:t>mille-soixante-quinze</a:t>
            </a:r>
          </a:p>
          <a:p>
            <a:pPr marL="457200" lvl="1" indent="0">
              <a:buNone/>
            </a:pPr>
            <a:r>
              <a:rPr lang="fr-FR" dirty="0"/>
              <a:t>	&lt;		&lt;</a:t>
            </a:r>
          </a:p>
          <a:p>
            <a:pPr lvl="1"/>
            <a:endParaRPr lang="fr-FR" dirty="0"/>
          </a:p>
        </p:txBody>
      </p:sp>
      <p:sp>
        <p:nvSpPr>
          <p:cNvPr id="18" name="Espace réservé du contenu 3">
            <a:extLst>
              <a:ext uri="{FF2B5EF4-FFF2-40B4-BE49-F238E27FC236}">
                <a16:creationId xmlns:a16="http://schemas.microsoft.com/office/drawing/2014/main" id="{6D977A49-6AA6-CDD7-CDD5-3E7F92FF37C1}"/>
              </a:ext>
            </a:extLst>
          </p:cNvPr>
          <p:cNvSpPr txBox="1">
            <a:spLocks/>
          </p:cNvSpPr>
          <p:nvPr/>
        </p:nvSpPr>
        <p:spPr>
          <a:xfrm>
            <a:off x="6526213" y="135493"/>
            <a:ext cx="5561012" cy="6598682"/>
          </a:xfrm>
          <a:prstGeom prst="rect">
            <a:avLst/>
          </a:prstGeom>
          <a:ln>
            <a:solidFill>
              <a:schemeClr val="accent2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dirty="0">
                <a:solidFill>
                  <a:schemeClr val="accent2"/>
                </a:solidFill>
              </a:rPr>
              <a:t>Les fractions</a:t>
            </a:r>
          </a:p>
          <a:p>
            <a:r>
              <a:rPr lang="fr-FR" dirty="0"/>
              <a:t>Matériel : ardoise</a:t>
            </a:r>
          </a:p>
          <a:p>
            <a:r>
              <a:rPr lang="fr-FR" dirty="0"/>
              <a:t>Quelle est la fraction (en 12</a:t>
            </a:r>
            <a:r>
              <a:rPr lang="fr-FR" baseline="30000" dirty="0"/>
              <a:t>e</a:t>
            </a:r>
            <a:r>
              <a:rPr lang="fr-FR" dirty="0"/>
              <a:t>) ?</a:t>
            </a:r>
          </a:p>
        </p:txBody>
      </p:sp>
      <p:pic>
        <p:nvPicPr>
          <p:cNvPr id="19" name="Graphique 18">
            <a:extLst>
              <a:ext uri="{FF2B5EF4-FFF2-40B4-BE49-F238E27FC236}">
                <a16:creationId xmlns:a16="http://schemas.microsoft.com/office/drawing/2014/main" id="{AD0C5B02-FC3F-2065-055F-CC1DE4872E3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99507" y="269760"/>
            <a:ext cx="578987" cy="559443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22BD7C6B-3072-3DF2-0A7C-4AF3B334863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6719" y="1898441"/>
            <a:ext cx="2160000" cy="2160000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CF9E6265-833B-2C9F-DB21-4D3CB5FA837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6719" y="1898441"/>
            <a:ext cx="2160000" cy="2160000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D7CB684E-74A1-3B88-66E0-FDDACFC6565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6719" y="1898441"/>
            <a:ext cx="2160000" cy="216000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D0D52A0F-96AC-44BC-4509-5707070760C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6719" y="1898441"/>
            <a:ext cx="2160000" cy="2160000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818E4E15-AE92-0657-3DCB-F1946A744FA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6719" y="1898441"/>
            <a:ext cx="2160000" cy="216000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1BA3327C-16AB-2276-E702-5BE2A52F954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6719" y="1898441"/>
            <a:ext cx="2160000" cy="216000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420FBC59-3E1C-C335-9B14-F081FEF461F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6719" y="1898441"/>
            <a:ext cx="2160000" cy="216000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12714F63-A044-E623-6F37-475A4B79C59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6719" y="1898441"/>
            <a:ext cx="2160000" cy="2160000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DB62B467-4CBE-31A2-93BF-926BD9B5239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6719" y="1898441"/>
            <a:ext cx="2160000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3502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6F11FE0-9BEF-0699-D9E6-2DF4E445EE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9313" y="86046"/>
            <a:ext cx="5561012" cy="6771953"/>
          </a:xfrm>
          <a:ln>
            <a:solidFill>
              <a:srgbClr val="00B050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>
                <a:solidFill>
                  <a:srgbClr val="00B050"/>
                </a:solidFill>
              </a:rPr>
              <a:t>Géométrie</a:t>
            </a:r>
            <a:endParaRPr lang="fr-FR" sz="2400" dirty="0">
              <a:solidFill>
                <a:srgbClr val="00B050"/>
              </a:solidFill>
            </a:endParaRPr>
          </a:p>
          <a:p>
            <a:r>
              <a:rPr lang="fr-FR" sz="2000" dirty="0"/>
              <a:t>Lire leçon 6 « les milieux »</a:t>
            </a:r>
          </a:p>
          <a:p>
            <a:pPr marL="457200" indent="-457200">
              <a:buFont typeface="+mj-lt"/>
              <a:buAutoNum type="arabicPeriod"/>
            </a:pPr>
            <a:r>
              <a:rPr lang="fr-FR" sz="2000" dirty="0"/>
              <a:t>Faire fiche exercices « les milieux »</a:t>
            </a:r>
          </a:p>
          <a:p>
            <a:pPr marL="457200" indent="-457200">
              <a:buFont typeface="+mj-lt"/>
              <a:buAutoNum type="arabicPeriod"/>
            </a:pPr>
            <a:r>
              <a:rPr lang="fr-FR" sz="2000" dirty="0"/>
              <a:t>Lire (sans faire) la fiche « Angles droits mémo »</a:t>
            </a:r>
          </a:p>
          <a:p>
            <a:pPr marL="457200" indent="-457200">
              <a:buFont typeface="+mj-lt"/>
              <a:buAutoNum type="arabicPeriod"/>
            </a:pPr>
            <a:r>
              <a:rPr lang="fr-FR" sz="2000" dirty="0"/>
              <a:t>Faire la fiche « angles droits : exercices »</a:t>
            </a:r>
            <a:endParaRPr lang="fr-FR" sz="1600" dirty="0"/>
          </a:p>
          <a:p>
            <a:pPr lvl="1"/>
            <a:endParaRPr lang="fr-FR" sz="3200" dirty="0"/>
          </a:p>
          <a:p>
            <a:pPr lvl="1"/>
            <a:endParaRPr lang="fr-FR" sz="2000" dirty="0"/>
          </a:p>
        </p:txBody>
      </p:sp>
      <p:sp>
        <p:nvSpPr>
          <p:cNvPr id="2" name="Espace réservé du contenu 3">
            <a:extLst>
              <a:ext uri="{FF2B5EF4-FFF2-40B4-BE49-F238E27FC236}">
                <a16:creationId xmlns:a16="http://schemas.microsoft.com/office/drawing/2014/main" id="{9F9E62B8-5791-D32D-9652-08E57D5DDC86}"/>
              </a:ext>
            </a:extLst>
          </p:cNvPr>
          <p:cNvSpPr txBox="1">
            <a:spLocks/>
          </p:cNvSpPr>
          <p:nvPr/>
        </p:nvSpPr>
        <p:spPr>
          <a:xfrm>
            <a:off x="6489700" y="86046"/>
            <a:ext cx="5597525" cy="6771953"/>
          </a:xfrm>
          <a:prstGeom prst="rect">
            <a:avLst/>
          </a:prstGeom>
          <a:ln>
            <a:solidFill>
              <a:schemeClr val="accent2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dirty="0">
                <a:solidFill>
                  <a:schemeClr val="accent2"/>
                </a:solidFill>
              </a:rPr>
              <a:t>Fractions : </a:t>
            </a:r>
            <a:r>
              <a:rPr lang="fr-FR" sz="1800" dirty="0"/>
              <a:t>placer des fractions sur une droite graduée</a:t>
            </a:r>
            <a:endParaRPr lang="fr-FR" dirty="0"/>
          </a:p>
          <a:p>
            <a:r>
              <a:rPr lang="fr-FR" sz="2400" dirty="0"/>
              <a:t>Matériel : droite graduée et bandes (x 3)</a:t>
            </a:r>
          </a:p>
          <a:p>
            <a:endParaRPr lang="fr-FR" sz="2400" dirty="0"/>
          </a:p>
          <a:p>
            <a:endParaRPr lang="fr-FR" sz="2400" dirty="0"/>
          </a:p>
          <a:p>
            <a:endParaRPr lang="fr-FR" sz="2400" dirty="0"/>
          </a:p>
          <a:p>
            <a:endParaRPr lang="fr-FR" sz="2400" dirty="0"/>
          </a:p>
          <a:p>
            <a:r>
              <a:rPr lang="fr-FR" sz="2400" dirty="0"/>
              <a:t>Quelle est la longueur d’une bande ?</a:t>
            </a:r>
          </a:p>
          <a:p>
            <a:pPr marL="0" indent="0">
              <a:buNone/>
            </a:pPr>
            <a:endParaRPr lang="fr-FR" sz="2400" dirty="0"/>
          </a:p>
        </p:txBody>
      </p:sp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C6E648D6-F922-649F-4E65-FE28704EE253}"/>
              </a:ext>
            </a:extLst>
          </p:cNvPr>
          <p:cNvSpPr/>
          <p:nvPr/>
        </p:nvSpPr>
        <p:spPr>
          <a:xfrm rot="16200000">
            <a:off x="-2853303" y="3226921"/>
            <a:ext cx="6598681" cy="415826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/>
              <a:t>Ateliers</a:t>
            </a:r>
          </a:p>
        </p:txBody>
      </p:sp>
      <p:pic>
        <p:nvPicPr>
          <p:cNvPr id="9" name="Graphique 8">
            <a:extLst>
              <a:ext uri="{FF2B5EF4-FFF2-40B4-BE49-F238E27FC236}">
                <a16:creationId xmlns:a16="http://schemas.microsoft.com/office/drawing/2014/main" id="{5FD2C151-D4C3-609D-1501-E88C64ADB2A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t="15370"/>
          <a:stretch/>
        </p:blipFill>
        <p:spPr>
          <a:xfrm>
            <a:off x="5824539" y="166855"/>
            <a:ext cx="627062" cy="365768"/>
          </a:xfrm>
          <a:prstGeom prst="rect">
            <a:avLst/>
          </a:prstGeom>
        </p:spPr>
      </p:pic>
      <p:pic>
        <p:nvPicPr>
          <p:cNvPr id="10" name="Graphique 9">
            <a:extLst>
              <a:ext uri="{FF2B5EF4-FFF2-40B4-BE49-F238E27FC236}">
                <a16:creationId xmlns:a16="http://schemas.microsoft.com/office/drawing/2014/main" id="{5AEC2EEF-2278-CD4E-77DF-C33A7E14868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426827" y="166855"/>
            <a:ext cx="578987" cy="559443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6E09BB58-F1B1-0252-6984-BC8568205F3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1387" y="2153337"/>
            <a:ext cx="2335213" cy="2551325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10DBE563-94AE-2BBF-0393-C98C6DBD327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00237" y="2919413"/>
            <a:ext cx="2176363" cy="2879966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DBE50749-EFF9-18A9-C9AE-77345DC43F2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27524" y="2236467"/>
            <a:ext cx="2166178" cy="2901634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3E1A33A8-6D78-ABA5-06A2-BE7E77114D3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13200" y="3577666"/>
            <a:ext cx="2303377" cy="312087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5" name="Ellipse 24">
            <a:extLst>
              <a:ext uri="{FF2B5EF4-FFF2-40B4-BE49-F238E27FC236}">
                <a16:creationId xmlns:a16="http://schemas.microsoft.com/office/drawing/2014/main" id="{5C766772-C8FD-A60A-16BC-72131011EDF8}"/>
              </a:ext>
            </a:extLst>
          </p:cNvPr>
          <p:cNvSpPr/>
          <p:nvPr/>
        </p:nvSpPr>
        <p:spPr>
          <a:xfrm>
            <a:off x="1100237" y="2349500"/>
            <a:ext cx="309463" cy="317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1</a:t>
            </a:r>
          </a:p>
        </p:txBody>
      </p:sp>
      <p:sp>
        <p:nvSpPr>
          <p:cNvPr id="26" name="Ellipse 25">
            <a:extLst>
              <a:ext uri="{FF2B5EF4-FFF2-40B4-BE49-F238E27FC236}">
                <a16:creationId xmlns:a16="http://schemas.microsoft.com/office/drawing/2014/main" id="{BDB0D3B1-4240-6286-2357-C03FC7E59F60}"/>
              </a:ext>
            </a:extLst>
          </p:cNvPr>
          <p:cNvSpPr/>
          <p:nvPr/>
        </p:nvSpPr>
        <p:spPr>
          <a:xfrm>
            <a:off x="4610613" y="2153337"/>
            <a:ext cx="309463" cy="317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2</a:t>
            </a:r>
          </a:p>
        </p:txBody>
      </p:sp>
      <p:sp>
        <p:nvSpPr>
          <p:cNvPr id="27" name="Ellipse 26">
            <a:extLst>
              <a:ext uri="{FF2B5EF4-FFF2-40B4-BE49-F238E27FC236}">
                <a16:creationId xmlns:a16="http://schemas.microsoft.com/office/drawing/2014/main" id="{DF9B5E82-E16B-D45E-268E-629CD45299F8}"/>
              </a:ext>
            </a:extLst>
          </p:cNvPr>
          <p:cNvSpPr/>
          <p:nvPr/>
        </p:nvSpPr>
        <p:spPr>
          <a:xfrm>
            <a:off x="6045213" y="3428999"/>
            <a:ext cx="309463" cy="317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3</a:t>
            </a:r>
          </a:p>
        </p:txBody>
      </p:sp>
      <p:pic>
        <p:nvPicPr>
          <p:cNvPr id="30" name="Image 29">
            <a:extLst>
              <a:ext uri="{FF2B5EF4-FFF2-40B4-BE49-F238E27FC236}">
                <a16:creationId xmlns:a16="http://schemas.microsoft.com/office/drawing/2014/main" id="{D905352A-767C-6E4C-1BEC-D9EE48A335C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700837" y="1509392"/>
            <a:ext cx="5386388" cy="510289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C5A904B4-45A6-4CAD-E82E-72CDF883B7D3}"/>
              </a:ext>
            </a:extLst>
          </p:cNvPr>
          <p:cNvSpPr/>
          <p:nvPr/>
        </p:nvSpPr>
        <p:spPr>
          <a:xfrm>
            <a:off x="7301870" y="2366857"/>
            <a:ext cx="1320800" cy="31749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CE91DBB4-5516-29B9-D559-6798D8C891B6}"/>
              </a:ext>
            </a:extLst>
          </p:cNvPr>
          <p:cNvSpPr/>
          <p:nvPr/>
        </p:nvSpPr>
        <p:spPr>
          <a:xfrm>
            <a:off x="8702045" y="2366857"/>
            <a:ext cx="1320800" cy="31749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DED92FCC-8CF7-C835-B1D2-C89D064C654F}"/>
              </a:ext>
            </a:extLst>
          </p:cNvPr>
          <p:cNvSpPr/>
          <p:nvPr/>
        </p:nvSpPr>
        <p:spPr>
          <a:xfrm>
            <a:off x="10102220" y="2366857"/>
            <a:ext cx="1320800" cy="31749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09417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F8036F34-E1FC-904A-6877-9986A23B13DB}"/>
              </a:ext>
            </a:extLst>
          </p:cNvPr>
          <p:cNvSpPr txBox="1"/>
          <p:nvPr/>
        </p:nvSpPr>
        <p:spPr>
          <a:xfrm>
            <a:off x="2915630" y="1767410"/>
            <a:ext cx="7371890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3800"/>
              <a:t>Timetable</a:t>
            </a:r>
          </a:p>
        </p:txBody>
      </p:sp>
    </p:spTree>
    <p:extLst>
      <p:ext uri="{BB962C8B-B14F-4D97-AF65-F5344CB8AC3E}">
        <p14:creationId xmlns:p14="http://schemas.microsoft.com/office/powerpoint/2010/main" val="21248699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6F11FE0-9BEF-0699-D9E6-2DF4E445EE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9313" y="86046"/>
            <a:ext cx="5561012" cy="6771953"/>
          </a:xfrm>
          <a:ln>
            <a:solidFill>
              <a:srgbClr val="00B050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>
                <a:solidFill>
                  <a:srgbClr val="00B050"/>
                </a:solidFill>
              </a:rPr>
              <a:t>Géométrie</a:t>
            </a:r>
            <a:endParaRPr lang="fr-FR" sz="2400" dirty="0">
              <a:solidFill>
                <a:srgbClr val="00B050"/>
              </a:solidFill>
            </a:endParaRPr>
          </a:p>
          <a:p>
            <a:r>
              <a:rPr lang="fr-FR" sz="2000" dirty="0"/>
              <a:t>Lire leçon 6 « les milieux »</a:t>
            </a:r>
          </a:p>
          <a:p>
            <a:pPr marL="457200" indent="-457200">
              <a:buFont typeface="+mj-lt"/>
              <a:buAutoNum type="arabicPeriod"/>
            </a:pPr>
            <a:r>
              <a:rPr lang="fr-FR" sz="2000" dirty="0"/>
              <a:t>Faire fiche exercices « les milieux »</a:t>
            </a:r>
          </a:p>
          <a:p>
            <a:pPr marL="457200" indent="-457200">
              <a:buFont typeface="+mj-lt"/>
              <a:buAutoNum type="arabicPeriod"/>
            </a:pPr>
            <a:r>
              <a:rPr lang="fr-FR" sz="2000" dirty="0"/>
              <a:t>Lire (sans faire) la fiche « Angles droits mémo »</a:t>
            </a:r>
          </a:p>
          <a:p>
            <a:pPr marL="457200" indent="-457200">
              <a:buFont typeface="+mj-lt"/>
              <a:buAutoNum type="arabicPeriod"/>
            </a:pPr>
            <a:r>
              <a:rPr lang="fr-FR" sz="2000" dirty="0"/>
              <a:t>Faire la fiche « angles droits : exercices »</a:t>
            </a:r>
            <a:endParaRPr lang="fr-FR" sz="1600" dirty="0"/>
          </a:p>
          <a:p>
            <a:pPr lvl="1"/>
            <a:endParaRPr lang="fr-FR" sz="3200" dirty="0"/>
          </a:p>
          <a:p>
            <a:pPr lvl="1"/>
            <a:endParaRPr lang="fr-FR" sz="2000" dirty="0"/>
          </a:p>
        </p:txBody>
      </p:sp>
      <p:sp>
        <p:nvSpPr>
          <p:cNvPr id="2" name="Espace réservé du contenu 3">
            <a:extLst>
              <a:ext uri="{FF2B5EF4-FFF2-40B4-BE49-F238E27FC236}">
                <a16:creationId xmlns:a16="http://schemas.microsoft.com/office/drawing/2014/main" id="{9F9E62B8-5791-D32D-9652-08E57D5DDC86}"/>
              </a:ext>
            </a:extLst>
          </p:cNvPr>
          <p:cNvSpPr txBox="1">
            <a:spLocks/>
          </p:cNvSpPr>
          <p:nvPr/>
        </p:nvSpPr>
        <p:spPr>
          <a:xfrm>
            <a:off x="6489700" y="86046"/>
            <a:ext cx="5702300" cy="6771953"/>
          </a:xfrm>
          <a:prstGeom prst="rect">
            <a:avLst/>
          </a:prstGeom>
          <a:ln>
            <a:solidFill>
              <a:schemeClr val="accent2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dirty="0">
                <a:solidFill>
                  <a:schemeClr val="accent2"/>
                </a:solidFill>
              </a:rPr>
              <a:t>Fractions : </a:t>
            </a:r>
            <a:r>
              <a:rPr lang="fr-FR" sz="1800" dirty="0"/>
              <a:t>placer des fractions sur une droite graduée</a:t>
            </a:r>
            <a:endParaRPr lang="fr-FR" dirty="0"/>
          </a:p>
          <a:p>
            <a:r>
              <a:rPr lang="fr-FR" sz="2400" dirty="0"/>
              <a:t>Matériel : droite graduée et bandes (x 3)</a:t>
            </a:r>
          </a:p>
          <a:p>
            <a:endParaRPr lang="fr-FR" sz="2400" dirty="0"/>
          </a:p>
          <a:p>
            <a:endParaRPr lang="fr-FR" sz="2400" dirty="0"/>
          </a:p>
          <a:p>
            <a:endParaRPr lang="fr-FR" sz="2400" dirty="0"/>
          </a:p>
          <a:p>
            <a:endParaRPr lang="fr-FR" sz="2400" dirty="0"/>
          </a:p>
          <a:p>
            <a:r>
              <a:rPr lang="fr-FR" sz="2400" dirty="0"/>
              <a:t>Quelle est la longueur d’une bande ? </a:t>
            </a:r>
            <a:r>
              <a:rPr lang="fr-FR" sz="2400" dirty="0">
                <a:solidFill>
                  <a:schemeClr val="accent2"/>
                </a:solidFill>
              </a:rPr>
              <a:t>1 = _</a:t>
            </a:r>
          </a:p>
          <a:p>
            <a:pPr marL="0" indent="0">
              <a:buNone/>
            </a:pPr>
            <a:endParaRPr lang="fr-FR" sz="2400" dirty="0"/>
          </a:p>
        </p:txBody>
      </p:sp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C6E648D6-F922-649F-4E65-FE28704EE253}"/>
              </a:ext>
            </a:extLst>
          </p:cNvPr>
          <p:cNvSpPr/>
          <p:nvPr/>
        </p:nvSpPr>
        <p:spPr>
          <a:xfrm rot="16200000">
            <a:off x="-2853303" y="3226921"/>
            <a:ext cx="6598681" cy="415826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/>
              <a:t>Ateliers</a:t>
            </a:r>
          </a:p>
        </p:txBody>
      </p:sp>
      <p:pic>
        <p:nvPicPr>
          <p:cNvPr id="9" name="Graphique 8">
            <a:extLst>
              <a:ext uri="{FF2B5EF4-FFF2-40B4-BE49-F238E27FC236}">
                <a16:creationId xmlns:a16="http://schemas.microsoft.com/office/drawing/2014/main" id="{5FD2C151-D4C3-609D-1501-E88C64ADB2A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t="15370"/>
          <a:stretch/>
        </p:blipFill>
        <p:spPr>
          <a:xfrm>
            <a:off x="5824539" y="166855"/>
            <a:ext cx="627062" cy="365768"/>
          </a:xfrm>
          <a:prstGeom prst="rect">
            <a:avLst/>
          </a:prstGeom>
        </p:spPr>
      </p:pic>
      <p:pic>
        <p:nvPicPr>
          <p:cNvPr id="10" name="Graphique 9">
            <a:extLst>
              <a:ext uri="{FF2B5EF4-FFF2-40B4-BE49-F238E27FC236}">
                <a16:creationId xmlns:a16="http://schemas.microsoft.com/office/drawing/2014/main" id="{5AEC2EEF-2278-CD4E-77DF-C33A7E14868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426827" y="166855"/>
            <a:ext cx="578987" cy="559443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6E09BB58-F1B1-0252-6984-BC8568205F3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1387" y="2153337"/>
            <a:ext cx="2335213" cy="2551325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10DBE563-94AE-2BBF-0393-C98C6DBD327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00237" y="2919413"/>
            <a:ext cx="2176363" cy="2879966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DBE50749-EFF9-18A9-C9AE-77345DC43F2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27524" y="2236467"/>
            <a:ext cx="2166178" cy="2901634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3E1A33A8-6D78-ABA5-06A2-BE7E77114D3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13200" y="3577666"/>
            <a:ext cx="2303377" cy="312087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5" name="Ellipse 24">
            <a:extLst>
              <a:ext uri="{FF2B5EF4-FFF2-40B4-BE49-F238E27FC236}">
                <a16:creationId xmlns:a16="http://schemas.microsoft.com/office/drawing/2014/main" id="{5C766772-C8FD-A60A-16BC-72131011EDF8}"/>
              </a:ext>
            </a:extLst>
          </p:cNvPr>
          <p:cNvSpPr/>
          <p:nvPr/>
        </p:nvSpPr>
        <p:spPr>
          <a:xfrm>
            <a:off x="1100237" y="2349500"/>
            <a:ext cx="309463" cy="317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1</a:t>
            </a:r>
          </a:p>
        </p:txBody>
      </p:sp>
      <p:sp>
        <p:nvSpPr>
          <p:cNvPr id="26" name="Ellipse 25">
            <a:extLst>
              <a:ext uri="{FF2B5EF4-FFF2-40B4-BE49-F238E27FC236}">
                <a16:creationId xmlns:a16="http://schemas.microsoft.com/office/drawing/2014/main" id="{BDB0D3B1-4240-6286-2357-C03FC7E59F60}"/>
              </a:ext>
            </a:extLst>
          </p:cNvPr>
          <p:cNvSpPr/>
          <p:nvPr/>
        </p:nvSpPr>
        <p:spPr>
          <a:xfrm>
            <a:off x="4610613" y="2153337"/>
            <a:ext cx="309463" cy="317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2</a:t>
            </a:r>
          </a:p>
        </p:txBody>
      </p:sp>
      <p:sp>
        <p:nvSpPr>
          <p:cNvPr id="27" name="Ellipse 26">
            <a:extLst>
              <a:ext uri="{FF2B5EF4-FFF2-40B4-BE49-F238E27FC236}">
                <a16:creationId xmlns:a16="http://schemas.microsoft.com/office/drawing/2014/main" id="{DF9B5E82-E16B-D45E-268E-629CD45299F8}"/>
              </a:ext>
            </a:extLst>
          </p:cNvPr>
          <p:cNvSpPr/>
          <p:nvPr/>
        </p:nvSpPr>
        <p:spPr>
          <a:xfrm>
            <a:off x="6045213" y="3428999"/>
            <a:ext cx="309463" cy="317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3</a:t>
            </a:r>
          </a:p>
        </p:txBody>
      </p:sp>
      <p:pic>
        <p:nvPicPr>
          <p:cNvPr id="30" name="Image 29">
            <a:extLst>
              <a:ext uri="{FF2B5EF4-FFF2-40B4-BE49-F238E27FC236}">
                <a16:creationId xmlns:a16="http://schemas.microsoft.com/office/drawing/2014/main" id="{D905352A-767C-6E4C-1BEC-D9EE48A335C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700837" y="1509392"/>
            <a:ext cx="5386388" cy="510289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C5A904B4-45A6-4CAD-E82E-72CDF883B7D3}"/>
              </a:ext>
            </a:extLst>
          </p:cNvPr>
          <p:cNvSpPr/>
          <p:nvPr/>
        </p:nvSpPr>
        <p:spPr>
          <a:xfrm>
            <a:off x="6743070" y="1744557"/>
            <a:ext cx="1320800" cy="31749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CE91DBB4-5516-29B9-D559-6798D8C891B6}"/>
              </a:ext>
            </a:extLst>
          </p:cNvPr>
          <p:cNvSpPr/>
          <p:nvPr/>
        </p:nvSpPr>
        <p:spPr>
          <a:xfrm>
            <a:off x="8702045" y="2366857"/>
            <a:ext cx="1320800" cy="31749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DED92FCC-8CF7-C835-B1D2-C89D064C654F}"/>
              </a:ext>
            </a:extLst>
          </p:cNvPr>
          <p:cNvSpPr/>
          <p:nvPr/>
        </p:nvSpPr>
        <p:spPr>
          <a:xfrm>
            <a:off x="10102220" y="2366857"/>
            <a:ext cx="1320800" cy="31749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46876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6F11FE0-9BEF-0699-D9E6-2DF4E445EE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9313" y="86046"/>
            <a:ext cx="5561012" cy="6771953"/>
          </a:xfrm>
          <a:ln>
            <a:solidFill>
              <a:srgbClr val="00B050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>
                <a:solidFill>
                  <a:srgbClr val="00B050"/>
                </a:solidFill>
              </a:rPr>
              <a:t>Géométrie</a:t>
            </a:r>
            <a:endParaRPr lang="fr-FR" sz="2400" dirty="0">
              <a:solidFill>
                <a:srgbClr val="00B050"/>
              </a:solidFill>
            </a:endParaRPr>
          </a:p>
          <a:p>
            <a:r>
              <a:rPr lang="fr-FR" sz="2000" dirty="0"/>
              <a:t>Lire leçon 6 « les milieux »</a:t>
            </a:r>
          </a:p>
          <a:p>
            <a:pPr marL="457200" indent="-457200">
              <a:buFont typeface="+mj-lt"/>
              <a:buAutoNum type="arabicPeriod"/>
            </a:pPr>
            <a:r>
              <a:rPr lang="fr-FR" sz="2000" dirty="0"/>
              <a:t>Faire fiche exercices « les milieux »</a:t>
            </a:r>
          </a:p>
          <a:p>
            <a:pPr marL="457200" indent="-457200">
              <a:buFont typeface="+mj-lt"/>
              <a:buAutoNum type="arabicPeriod"/>
            </a:pPr>
            <a:r>
              <a:rPr lang="fr-FR" sz="2000" dirty="0"/>
              <a:t>Lire (sans faire) la fiche « Angles droits mémo »</a:t>
            </a:r>
          </a:p>
          <a:p>
            <a:pPr marL="457200" indent="-457200">
              <a:buFont typeface="+mj-lt"/>
              <a:buAutoNum type="arabicPeriod"/>
            </a:pPr>
            <a:r>
              <a:rPr lang="fr-FR" sz="2000" dirty="0"/>
              <a:t>Faire la fiche « angles droits : exercices »</a:t>
            </a:r>
            <a:endParaRPr lang="fr-FR" sz="1600" dirty="0"/>
          </a:p>
          <a:p>
            <a:pPr lvl="1"/>
            <a:endParaRPr lang="fr-FR" sz="3200" dirty="0"/>
          </a:p>
          <a:p>
            <a:pPr lvl="1"/>
            <a:endParaRPr lang="fr-FR" sz="2000" dirty="0"/>
          </a:p>
        </p:txBody>
      </p:sp>
      <p:sp>
        <p:nvSpPr>
          <p:cNvPr id="2" name="Espace réservé du contenu 3">
            <a:extLst>
              <a:ext uri="{FF2B5EF4-FFF2-40B4-BE49-F238E27FC236}">
                <a16:creationId xmlns:a16="http://schemas.microsoft.com/office/drawing/2014/main" id="{9F9E62B8-5791-D32D-9652-08E57D5DDC86}"/>
              </a:ext>
            </a:extLst>
          </p:cNvPr>
          <p:cNvSpPr txBox="1">
            <a:spLocks/>
          </p:cNvSpPr>
          <p:nvPr/>
        </p:nvSpPr>
        <p:spPr>
          <a:xfrm>
            <a:off x="6489700" y="86046"/>
            <a:ext cx="5597525" cy="6771953"/>
          </a:xfrm>
          <a:prstGeom prst="rect">
            <a:avLst/>
          </a:prstGeom>
          <a:ln>
            <a:solidFill>
              <a:schemeClr val="accent2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dirty="0">
                <a:solidFill>
                  <a:schemeClr val="accent2"/>
                </a:solidFill>
              </a:rPr>
              <a:t>Fractions : </a:t>
            </a:r>
            <a:r>
              <a:rPr lang="fr-FR" sz="1800" dirty="0"/>
              <a:t>placer des fractions sur une droite graduée</a:t>
            </a:r>
            <a:endParaRPr lang="fr-FR" dirty="0"/>
          </a:p>
          <a:p>
            <a:r>
              <a:rPr lang="fr-FR" sz="2400" dirty="0"/>
              <a:t>Matériel : droite graduée et bandes (x 3)</a:t>
            </a:r>
          </a:p>
          <a:p>
            <a:endParaRPr lang="fr-FR" sz="2400" dirty="0"/>
          </a:p>
          <a:p>
            <a:endParaRPr lang="fr-FR" sz="2400" dirty="0"/>
          </a:p>
          <a:p>
            <a:endParaRPr lang="fr-FR" sz="2400" dirty="0"/>
          </a:p>
          <a:p>
            <a:endParaRPr lang="fr-FR" sz="2400" dirty="0"/>
          </a:p>
          <a:p>
            <a:r>
              <a:rPr lang="fr-FR" sz="2400" dirty="0"/>
              <a:t>Placer 3 bandes</a:t>
            </a:r>
          </a:p>
          <a:p>
            <a:pPr marL="0" indent="0">
              <a:buNone/>
            </a:pPr>
            <a:endParaRPr lang="fr-FR" sz="2400" dirty="0"/>
          </a:p>
        </p:txBody>
      </p:sp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C6E648D6-F922-649F-4E65-FE28704EE253}"/>
              </a:ext>
            </a:extLst>
          </p:cNvPr>
          <p:cNvSpPr/>
          <p:nvPr/>
        </p:nvSpPr>
        <p:spPr>
          <a:xfrm rot="16200000">
            <a:off x="-2853303" y="3226921"/>
            <a:ext cx="6598681" cy="415826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/>
              <a:t>Ateliers</a:t>
            </a:r>
          </a:p>
        </p:txBody>
      </p:sp>
      <p:pic>
        <p:nvPicPr>
          <p:cNvPr id="9" name="Graphique 8">
            <a:extLst>
              <a:ext uri="{FF2B5EF4-FFF2-40B4-BE49-F238E27FC236}">
                <a16:creationId xmlns:a16="http://schemas.microsoft.com/office/drawing/2014/main" id="{5FD2C151-D4C3-609D-1501-E88C64ADB2A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t="15370"/>
          <a:stretch/>
        </p:blipFill>
        <p:spPr>
          <a:xfrm>
            <a:off x="5824539" y="166855"/>
            <a:ext cx="627062" cy="365768"/>
          </a:xfrm>
          <a:prstGeom prst="rect">
            <a:avLst/>
          </a:prstGeom>
        </p:spPr>
      </p:pic>
      <p:pic>
        <p:nvPicPr>
          <p:cNvPr id="10" name="Graphique 9">
            <a:extLst>
              <a:ext uri="{FF2B5EF4-FFF2-40B4-BE49-F238E27FC236}">
                <a16:creationId xmlns:a16="http://schemas.microsoft.com/office/drawing/2014/main" id="{5AEC2EEF-2278-CD4E-77DF-C33A7E14868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426827" y="166855"/>
            <a:ext cx="578987" cy="559443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6E09BB58-F1B1-0252-6984-BC8568205F3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1387" y="2153337"/>
            <a:ext cx="2335213" cy="2551325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10DBE563-94AE-2BBF-0393-C98C6DBD327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00237" y="2919413"/>
            <a:ext cx="2176363" cy="2879966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DBE50749-EFF9-18A9-C9AE-77345DC43F2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27524" y="2236467"/>
            <a:ext cx="2166178" cy="2901634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3E1A33A8-6D78-ABA5-06A2-BE7E77114D3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13200" y="3577666"/>
            <a:ext cx="2303377" cy="312087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5" name="Ellipse 24">
            <a:extLst>
              <a:ext uri="{FF2B5EF4-FFF2-40B4-BE49-F238E27FC236}">
                <a16:creationId xmlns:a16="http://schemas.microsoft.com/office/drawing/2014/main" id="{5C766772-C8FD-A60A-16BC-72131011EDF8}"/>
              </a:ext>
            </a:extLst>
          </p:cNvPr>
          <p:cNvSpPr/>
          <p:nvPr/>
        </p:nvSpPr>
        <p:spPr>
          <a:xfrm>
            <a:off x="1100237" y="2349500"/>
            <a:ext cx="309463" cy="317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1</a:t>
            </a:r>
          </a:p>
        </p:txBody>
      </p:sp>
      <p:sp>
        <p:nvSpPr>
          <p:cNvPr id="26" name="Ellipse 25">
            <a:extLst>
              <a:ext uri="{FF2B5EF4-FFF2-40B4-BE49-F238E27FC236}">
                <a16:creationId xmlns:a16="http://schemas.microsoft.com/office/drawing/2014/main" id="{BDB0D3B1-4240-6286-2357-C03FC7E59F60}"/>
              </a:ext>
            </a:extLst>
          </p:cNvPr>
          <p:cNvSpPr/>
          <p:nvPr/>
        </p:nvSpPr>
        <p:spPr>
          <a:xfrm>
            <a:off x="4610613" y="2153337"/>
            <a:ext cx="309463" cy="317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2</a:t>
            </a:r>
          </a:p>
        </p:txBody>
      </p:sp>
      <p:sp>
        <p:nvSpPr>
          <p:cNvPr id="27" name="Ellipse 26">
            <a:extLst>
              <a:ext uri="{FF2B5EF4-FFF2-40B4-BE49-F238E27FC236}">
                <a16:creationId xmlns:a16="http://schemas.microsoft.com/office/drawing/2014/main" id="{DF9B5E82-E16B-D45E-268E-629CD45299F8}"/>
              </a:ext>
            </a:extLst>
          </p:cNvPr>
          <p:cNvSpPr/>
          <p:nvPr/>
        </p:nvSpPr>
        <p:spPr>
          <a:xfrm>
            <a:off x="6045213" y="3428999"/>
            <a:ext cx="309463" cy="317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3</a:t>
            </a:r>
          </a:p>
        </p:txBody>
      </p:sp>
      <p:pic>
        <p:nvPicPr>
          <p:cNvPr id="30" name="Image 29">
            <a:extLst>
              <a:ext uri="{FF2B5EF4-FFF2-40B4-BE49-F238E27FC236}">
                <a16:creationId xmlns:a16="http://schemas.microsoft.com/office/drawing/2014/main" id="{D905352A-767C-6E4C-1BEC-D9EE48A335C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700837" y="1509392"/>
            <a:ext cx="5386388" cy="51028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425A335-DA55-983A-179F-AB70B79C5224}"/>
              </a:ext>
            </a:extLst>
          </p:cNvPr>
          <p:cNvSpPr/>
          <p:nvPr/>
        </p:nvSpPr>
        <p:spPr>
          <a:xfrm>
            <a:off x="8702045" y="2366857"/>
            <a:ext cx="1320800" cy="31749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2A1A343-773B-B86F-0E47-3680396DB535}"/>
              </a:ext>
            </a:extLst>
          </p:cNvPr>
          <p:cNvSpPr/>
          <p:nvPr/>
        </p:nvSpPr>
        <p:spPr>
          <a:xfrm>
            <a:off x="10102220" y="2366857"/>
            <a:ext cx="1320800" cy="31749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9A327CB-FDE9-06BE-A76D-96465EC4BEBA}"/>
              </a:ext>
            </a:extLst>
          </p:cNvPr>
          <p:cNvSpPr/>
          <p:nvPr/>
        </p:nvSpPr>
        <p:spPr>
          <a:xfrm>
            <a:off x="7301870" y="2366857"/>
            <a:ext cx="1320800" cy="31749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23502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6F11FE0-9BEF-0699-D9E6-2DF4E445EE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9313" y="86046"/>
            <a:ext cx="5561012" cy="6771953"/>
          </a:xfrm>
          <a:ln>
            <a:solidFill>
              <a:srgbClr val="00B050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>
                <a:solidFill>
                  <a:srgbClr val="00B050"/>
                </a:solidFill>
              </a:rPr>
              <a:t>Géométrie</a:t>
            </a:r>
            <a:endParaRPr lang="fr-FR" sz="2400" dirty="0">
              <a:solidFill>
                <a:srgbClr val="00B050"/>
              </a:solidFill>
            </a:endParaRPr>
          </a:p>
          <a:p>
            <a:r>
              <a:rPr lang="fr-FR" sz="2000" dirty="0"/>
              <a:t>Lire leçon 6 « les milieux »</a:t>
            </a:r>
          </a:p>
          <a:p>
            <a:pPr marL="457200" indent="-457200">
              <a:buFont typeface="+mj-lt"/>
              <a:buAutoNum type="arabicPeriod"/>
            </a:pPr>
            <a:r>
              <a:rPr lang="fr-FR" sz="2000" dirty="0"/>
              <a:t>Faire fiche exercices « les milieux »</a:t>
            </a:r>
          </a:p>
          <a:p>
            <a:pPr marL="457200" indent="-457200">
              <a:buFont typeface="+mj-lt"/>
              <a:buAutoNum type="arabicPeriod"/>
            </a:pPr>
            <a:r>
              <a:rPr lang="fr-FR" sz="2000" dirty="0"/>
              <a:t>Lire (sans faire) la fiche « Angles droits mémo »</a:t>
            </a:r>
          </a:p>
          <a:p>
            <a:pPr marL="457200" indent="-457200">
              <a:buFont typeface="+mj-lt"/>
              <a:buAutoNum type="arabicPeriod"/>
            </a:pPr>
            <a:r>
              <a:rPr lang="fr-FR" sz="2000" dirty="0"/>
              <a:t>Faire la fiche « angles droits : exercices »</a:t>
            </a:r>
            <a:endParaRPr lang="fr-FR" sz="1600" dirty="0"/>
          </a:p>
          <a:p>
            <a:pPr lvl="1"/>
            <a:endParaRPr lang="fr-FR" sz="3200" dirty="0"/>
          </a:p>
          <a:p>
            <a:pPr lvl="1"/>
            <a:endParaRPr lang="fr-FR" sz="2000" dirty="0"/>
          </a:p>
        </p:txBody>
      </p:sp>
      <p:sp>
        <p:nvSpPr>
          <p:cNvPr id="2" name="Espace réservé du contenu 3">
            <a:extLst>
              <a:ext uri="{FF2B5EF4-FFF2-40B4-BE49-F238E27FC236}">
                <a16:creationId xmlns:a16="http://schemas.microsoft.com/office/drawing/2014/main" id="{9F9E62B8-5791-D32D-9652-08E57D5DDC86}"/>
              </a:ext>
            </a:extLst>
          </p:cNvPr>
          <p:cNvSpPr txBox="1">
            <a:spLocks/>
          </p:cNvSpPr>
          <p:nvPr/>
        </p:nvSpPr>
        <p:spPr>
          <a:xfrm>
            <a:off x="6489700" y="86046"/>
            <a:ext cx="5597525" cy="6771953"/>
          </a:xfrm>
          <a:prstGeom prst="rect">
            <a:avLst/>
          </a:prstGeom>
          <a:ln>
            <a:solidFill>
              <a:schemeClr val="accent2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dirty="0">
                <a:solidFill>
                  <a:schemeClr val="accent2"/>
                </a:solidFill>
              </a:rPr>
              <a:t>Fractions : </a:t>
            </a:r>
            <a:r>
              <a:rPr lang="fr-FR" sz="1800" dirty="0"/>
              <a:t>placer des fractions sur une droite graduée</a:t>
            </a:r>
            <a:endParaRPr lang="fr-FR" dirty="0"/>
          </a:p>
          <a:p>
            <a:r>
              <a:rPr lang="fr-FR" sz="2400" dirty="0"/>
              <a:t>Matériel : droite graduée et bandes (x 3)</a:t>
            </a:r>
          </a:p>
          <a:p>
            <a:endParaRPr lang="fr-FR" sz="2400" dirty="0"/>
          </a:p>
          <a:p>
            <a:endParaRPr lang="fr-FR" sz="2400" dirty="0"/>
          </a:p>
          <a:p>
            <a:endParaRPr lang="fr-FR" sz="2400" dirty="0"/>
          </a:p>
          <a:p>
            <a:endParaRPr lang="fr-FR" sz="2400" dirty="0"/>
          </a:p>
          <a:p>
            <a:r>
              <a:rPr lang="fr-FR" sz="2400" dirty="0"/>
              <a:t>Placer 3 bandes </a:t>
            </a:r>
            <a:r>
              <a:rPr lang="fr-FR" sz="2400" dirty="0">
                <a:solidFill>
                  <a:schemeClr val="accent2"/>
                </a:solidFill>
              </a:rPr>
              <a:t>= 3 = _ = _ </a:t>
            </a:r>
          </a:p>
          <a:p>
            <a:pPr marL="0" indent="0">
              <a:buNone/>
            </a:pPr>
            <a:endParaRPr lang="fr-FR" sz="2400" dirty="0"/>
          </a:p>
        </p:txBody>
      </p:sp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C6E648D6-F922-649F-4E65-FE28704EE253}"/>
              </a:ext>
            </a:extLst>
          </p:cNvPr>
          <p:cNvSpPr/>
          <p:nvPr/>
        </p:nvSpPr>
        <p:spPr>
          <a:xfrm rot="16200000">
            <a:off x="-2853303" y="3226921"/>
            <a:ext cx="6598681" cy="415826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/>
              <a:t>Ateliers</a:t>
            </a:r>
          </a:p>
        </p:txBody>
      </p:sp>
      <p:pic>
        <p:nvPicPr>
          <p:cNvPr id="9" name="Graphique 8">
            <a:extLst>
              <a:ext uri="{FF2B5EF4-FFF2-40B4-BE49-F238E27FC236}">
                <a16:creationId xmlns:a16="http://schemas.microsoft.com/office/drawing/2014/main" id="{5FD2C151-D4C3-609D-1501-E88C64ADB2A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t="15370"/>
          <a:stretch/>
        </p:blipFill>
        <p:spPr>
          <a:xfrm>
            <a:off x="5824539" y="166855"/>
            <a:ext cx="627062" cy="365768"/>
          </a:xfrm>
          <a:prstGeom prst="rect">
            <a:avLst/>
          </a:prstGeom>
        </p:spPr>
      </p:pic>
      <p:pic>
        <p:nvPicPr>
          <p:cNvPr id="10" name="Graphique 9">
            <a:extLst>
              <a:ext uri="{FF2B5EF4-FFF2-40B4-BE49-F238E27FC236}">
                <a16:creationId xmlns:a16="http://schemas.microsoft.com/office/drawing/2014/main" id="{5AEC2EEF-2278-CD4E-77DF-C33A7E14868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426827" y="166855"/>
            <a:ext cx="578987" cy="559443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6E09BB58-F1B1-0252-6984-BC8568205F3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1387" y="2153337"/>
            <a:ext cx="2335213" cy="2551325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10DBE563-94AE-2BBF-0393-C98C6DBD327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00237" y="2919413"/>
            <a:ext cx="2176363" cy="2879966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DBE50749-EFF9-18A9-C9AE-77345DC43F2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27524" y="2236467"/>
            <a:ext cx="2166178" cy="2901634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3E1A33A8-6D78-ABA5-06A2-BE7E77114D3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13200" y="3577666"/>
            <a:ext cx="2303377" cy="312087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5" name="Ellipse 24">
            <a:extLst>
              <a:ext uri="{FF2B5EF4-FFF2-40B4-BE49-F238E27FC236}">
                <a16:creationId xmlns:a16="http://schemas.microsoft.com/office/drawing/2014/main" id="{5C766772-C8FD-A60A-16BC-72131011EDF8}"/>
              </a:ext>
            </a:extLst>
          </p:cNvPr>
          <p:cNvSpPr/>
          <p:nvPr/>
        </p:nvSpPr>
        <p:spPr>
          <a:xfrm>
            <a:off x="1100237" y="2349500"/>
            <a:ext cx="309463" cy="317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1</a:t>
            </a:r>
          </a:p>
        </p:txBody>
      </p:sp>
      <p:sp>
        <p:nvSpPr>
          <p:cNvPr id="26" name="Ellipse 25">
            <a:extLst>
              <a:ext uri="{FF2B5EF4-FFF2-40B4-BE49-F238E27FC236}">
                <a16:creationId xmlns:a16="http://schemas.microsoft.com/office/drawing/2014/main" id="{BDB0D3B1-4240-6286-2357-C03FC7E59F60}"/>
              </a:ext>
            </a:extLst>
          </p:cNvPr>
          <p:cNvSpPr/>
          <p:nvPr/>
        </p:nvSpPr>
        <p:spPr>
          <a:xfrm>
            <a:off x="4610613" y="2153337"/>
            <a:ext cx="309463" cy="317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2</a:t>
            </a:r>
          </a:p>
        </p:txBody>
      </p:sp>
      <p:sp>
        <p:nvSpPr>
          <p:cNvPr id="27" name="Ellipse 26">
            <a:extLst>
              <a:ext uri="{FF2B5EF4-FFF2-40B4-BE49-F238E27FC236}">
                <a16:creationId xmlns:a16="http://schemas.microsoft.com/office/drawing/2014/main" id="{DF9B5E82-E16B-D45E-268E-629CD45299F8}"/>
              </a:ext>
            </a:extLst>
          </p:cNvPr>
          <p:cNvSpPr/>
          <p:nvPr/>
        </p:nvSpPr>
        <p:spPr>
          <a:xfrm>
            <a:off x="6045213" y="3428999"/>
            <a:ext cx="309463" cy="317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3</a:t>
            </a:r>
          </a:p>
        </p:txBody>
      </p:sp>
      <p:pic>
        <p:nvPicPr>
          <p:cNvPr id="30" name="Image 29">
            <a:extLst>
              <a:ext uri="{FF2B5EF4-FFF2-40B4-BE49-F238E27FC236}">
                <a16:creationId xmlns:a16="http://schemas.microsoft.com/office/drawing/2014/main" id="{D905352A-767C-6E4C-1BEC-D9EE48A335C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700837" y="1509392"/>
            <a:ext cx="5386388" cy="51028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44A0443-3581-66A8-ED8F-B8A2BAFF39F4}"/>
              </a:ext>
            </a:extLst>
          </p:cNvPr>
          <p:cNvSpPr/>
          <p:nvPr/>
        </p:nvSpPr>
        <p:spPr>
          <a:xfrm>
            <a:off x="6751391" y="2065017"/>
            <a:ext cx="1320800" cy="31749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425A335-DA55-983A-179F-AB70B79C5224}"/>
              </a:ext>
            </a:extLst>
          </p:cNvPr>
          <p:cNvSpPr/>
          <p:nvPr/>
        </p:nvSpPr>
        <p:spPr>
          <a:xfrm>
            <a:off x="8058506" y="2072525"/>
            <a:ext cx="1320800" cy="31749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2A1A343-773B-B86F-0E47-3680396DB535}"/>
              </a:ext>
            </a:extLst>
          </p:cNvPr>
          <p:cNvSpPr/>
          <p:nvPr/>
        </p:nvSpPr>
        <p:spPr>
          <a:xfrm>
            <a:off x="9365620" y="2074757"/>
            <a:ext cx="1320800" cy="31749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22365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6F11FE0-9BEF-0699-D9E6-2DF4E445EE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9313" y="86046"/>
            <a:ext cx="5561012" cy="6771953"/>
          </a:xfrm>
          <a:ln>
            <a:solidFill>
              <a:srgbClr val="00B050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>
                <a:solidFill>
                  <a:srgbClr val="00B050"/>
                </a:solidFill>
              </a:rPr>
              <a:t>Géométrie</a:t>
            </a:r>
            <a:endParaRPr lang="fr-FR" sz="2400" dirty="0">
              <a:solidFill>
                <a:srgbClr val="00B050"/>
              </a:solidFill>
            </a:endParaRPr>
          </a:p>
          <a:p>
            <a:r>
              <a:rPr lang="fr-FR" sz="2000" dirty="0"/>
              <a:t>Lire leçon 6 « les milieux »</a:t>
            </a:r>
          </a:p>
          <a:p>
            <a:pPr marL="457200" indent="-457200">
              <a:buFont typeface="+mj-lt"/>
              <a:buAutoNum type="arabicPeriod"/>
            </a:pPr>
            <a:r>
              <a:rPr lang="fr-FR" sz="2000" dirty="0"/>
              <a:t>Faire fiche exercices « les milieux »</a:t>
            </a:r>
          </a:p>
          <a:p>
            <a:pPr marL="457200" indent="-457200">
              <a:buFont typeface="+mj-lt"/>
              <a:buAutoNum type="arabicPeriod"/>
            </a:pPr>
            <a:r>
              <a:rPr lang="fr-FR" sz="2000" dirty="0"/>
              <a:t>Lire (sans faire) la fiche « Angles droits mémo »</a:t>
            </a:r>
          </a:p>
          <a:p>
            <a:pPr marL="457200" indent="-457200">
              <a:buFont typeface="+mj-lt"/>
              <a:buAutoNum type="arabicPeriod"/>
            </a:pPr>
            <a:r>
              <a:rPr lang="fr-FR" sz="2000" dirty="0"/>
              <a:t>Faire la fiche « angles droits : exercices »</a:t>
            </a:r>
            <a:endParaRPr lang="fr-FR" sz="1600" dirty="0"/>
          </a:p>
          <a:p>
            <a:pPr lvl="1"/>
            <a:endParaRPr lang="fr-FR" sz="3200" dirty="0"/>
          </a:p>
          <a:p>
            <a:pPr lvl="1"/>
            <a:endParaRPr lang="fr-FR" sz="2000" dirty="0"/>
          </a:p>
        </p:txBody>
      </p:sp>
      <p:sp>
        <p:nvSpPr>
          <p:cNvPr id="2" name="Espace réservé du contenu 3">
            <a:extLst>
              <a:ext uri="{FF2B5EF4-FFF2-40B4-BE49-F238E27FC236}">
                <a16:creationId xmlns:a16="http://schemas.microsoft.com/office/drawing/2014/main" id="{9F9E62B8-5791-D32D-9652-08E57D5DDC86}"/>
              </a:ext>
            </a:extLst>
          </p:cNvPr>
          <p:cNvSpPr txBox="1">
            <a:spLocks/>
          </p:cNvSpPr>
          <p:nvPr/>
        </p:nvSpPr>
        <p:spPr>
          <a:xfrm>
            <a:off x="6489700" y="86046"/>
            <a:ext cx="5597525" cy="6771953"/>
          </a:xfrm>
          <a:prstGeom prst="rect">
            <a:avLst/>
          </a:prstGeom>
          <a:ln>
            <a:solidFill>
              <a:schemeClr val="accent2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dirty="0">
                <a:solidFill>
                  <a:schemeClr val="accent2"/>
                </a:solidFill>
              </a:rPr>
              <a:t>Fractions : </a:t>
            </a:r>
            <a:r>
              <a:rPr lang="fr-FR" sz="1800" dirty="0"/>
              <a:t>placer des fractions sur une droite graduée</a:t>
            </a:r>
            <a:endParaRPr lang="fr-FR" dirty="0"/>
          </a:p>
          <a:p>
            <a:r>
              <a:rPr lang="fr-FR" sz="2400" dirty="0"/>
              <a:t>Matériel : droite graduée et bandes (x 3)</a:t>
            </a:r>
          </a:p>
          <a:p>
            <a:endParaRPr lang="fr-FR" sz="2400" dirty="0"/>
          </a:p>
          <a:p>
            <a:endParaRPr lang="fr-FR" sz="2400" dirty="0"/>
          </a:p>
          <a:p>
            <a:endParaRPr lang="fr-FR" sz="2400" dirty="0"/>
          </a:p>
          <a:p>
            <a:endParaRPr lang="fr-FR" sz="2400" dirty="0"/>
          </a:p>
          <a:p>
            <a:r>
              <a:rPr lang="fr-FR" sz="2400" dirty="0"/>
              <a:t>Placer une demi-bande</a:t>
            </a:r>
          </a:p>
        </p:txBody>
      </p:sp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C6E648D6-F922-649F-4E65-FE28704EE253}"/>
              </a:ext>
            </a:extLst>
          </p:cNvPr>
          <p:cNvSpPr/>
          <p:nvPr/>
        </p:nvSpPr>
        <p:spPr>
          <a:xfrm rot="16200000">
            <a:off x="-2853303" y="3226921"/>
            <a:ext cx="6598681" cy="415826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/>
              <a:t>Ateliers</a:t>
            </a:r>
          </a:p>
        </p:txBody>
      </p:sp>
      <p:pic>
        <p:nvPicPr>
          <p:cNvPr id="9" name="Graphique 8">
            <a:extLst>
              <a:ext uri="{FF2B5EF4-FFF2-40B4-BE49-F238E27FC236}">
                <a16:creationId xmlns:a16="http://schemas.microsoft.com/office/drawing/2014/main" id="{5FD2C151-D4C3-609D-1501-E88C64ADB2A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t="15370"/>
          <a:stretch/>
        </p:blipFill>
        <p:spPr>
          <a:xfrm>
            <a:off x="5824539" y="166855"/>
            <a:ext cx="627062" cy="365768"/>
          </a:xfrm>
          <a:prstGeom prst="rect">
            <a:avLst/>
          </a:prstGeom>
        </p:spPr>
      </p:pic>
      <p:pic>
        <p:nvPicPr>
          <p:cNvPr id="10" name="Graphique 9">
            <a:extLst>
              <a:ext uri="{FF2B5EF4-FFF2-40B4-BE49-F238E27FC236}">
                <a16:creationId xmlns:a16="http://schemas.microsoft.com/office/drawing/2014/main" id="{5AEC2EEF-2278-CD4E-77DF-C33A7E14868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426827" y="166855"/>
            <a:ext cx="578987" cy="559443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6E09BB58-F1B1-0252-6984-BC8568205F3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1387" y="2153337"/>
            <a:ext cx="2335213" cy="2551325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10DBE563-94AE-2BBF-0393-C98C6DBD327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00237" y="2919413"/>
            <a:ext cx="2176363" cy="2879966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DBE50749-EFF9-18A9-C9AE-77345DC43F2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27524" y="2236467"/>
            <a:ext cx="2166178" cy="2901634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3E1A33A8-6D78-ABA5-06A2-BE7E77114D3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13200" y="3577666"/>
            <a:ext cx="2303377" cy="312087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5" name="Ellipse 24">
            <a:extLst>
              <a:ext uri="{FF2B5EF4-FFF2-40B4-BE49-F238E27FC236}">
                <a16:creationId xmlns:a16="http://schemas.microsoft.com/office/drawing/2014/main" id="{5C766772-C8FD-A60A-16BC-72131011EDF8}"/>
              </a:ext>
            </a:extLst>
          </p:cNvPr>
          <p:cNvSpPr/>
          <p:nvPr/>
        </p:nvSpPr>
        <p:spPr>
          <a:xfrm>
            <a:off x="1100237" y="2349500"/>
            <a:ext cx="309463" cy="317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1</a:t>
            </a:r>
          </a:p>
        </p:txBody>
      </p:sp>
      <p:sp>
        <p:nvSpPr>
          <p:cNvPr id="26" name="Ellipse 25">
            <a:extLst>
              <a:ext uri="{FF2B5EF4-FFF2-40B4-BE49-F238E27FC236}">
                <a16:creationId xmlns:a16="http://schemas.microsoft.com/office/drawing/2014/main" id="{BDB0D3B1-4240-6286-2357-C03FC7E59F60}"/>
              </a:ext>
            </a:extLst>
          </p:cNvPr>
          <p:cNvSpPr/>
          <p:nvPr/>
        </p:nvSpPr>
        <p:spPr>
          <a:xfrm>
            <a:off x="4610613" y="2153337"/>
            <a:ext cx="309463" cy="317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2</a:t>
            </a:r>
          </a:p>
        </p:txBody>
      </p:sp>
      <p:sp>
        <p:nvSpPr>
          <p:cNvPr id="27" name="Ellipse 26">
            <a:extLst>
              <a:ext uri="{FF2B5EF4-FFF2-40B4-BE49-F238E27FC236}">
                <a16:creationId xmlns:a16="http://schemas.microsoft.com/office/drawing/2014/main" id="{DF9B5E82-E16B-D45E-268E-629CD45299F8}"/>
              </a:ext>
            </a:extLst>
          </p:cNvPr>
          <p:cNvSpPr/>
          <p:nvPr/>
        </p:nvSpPr>
        <p:spPr>
          <a:xfrm>
            <a:off x="6045213" y="3428999"/>
            <a:ext cx="309463" cy="317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3</a:t>
            </a:r>
          </a:p>
        </p:txBody>
      </p:sp>
      <p:pic>
        <p:nvPicPr>
          <p:cNvPr id="30" name="Image 29">
            <a:extLst>
              <a:ext uri="{FF2B5EF4-FFF2-40B4-BE49-F238E27FC236}">
                <a16:creationId xmlns:a16="http://schemas.microsoft.com/office/drawing/2014/main" id="{D905352A-767C-6E4C-1BEC-D9EE48A335C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700837" y="1509392"/>
            <a:ext cx="5386388" cy="51028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44A0443-3581-66A8-ED8F-B8A2BAFF39F4}"/>
              </a:ext>
            </a:extLst>
          </p:cNvPr>
          <p:cNvSpPr/>
          <p:nvPr/>
        </p:nvSpPr>
        <p:spPr>
          <a:xfrm>
            <a:off x="7391244" y="2349501"/>
            <a:ext cx="1320800" cy="31749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425A335-DA55-983A-179F-AB70B79C5224}"/>
              </a:ext>
            </a:extLst>
          </p:cNvPr>
          <p:cNvSpPr/>
          <p:nvPr/>
        </p:nvSpPr>
        <p:spPr>
          <a:xfrm>
            <a:off x="8800529" y="2357009"/>
            <a:ext cx="1320800" cy="31749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2A1A343-773B-B86F-0E47-3680396DB535}"/>
              </a:ext>
            </a:extLst>
          </p:cNvPr>
          <p:cNvSpPr/>
          <p:nvPr/>
        </p:nvSpPr>
        <p:spPr>
          <a:xfrm>
            <a:off x="10196542" y="2357009"/>
            <a:ext cx="1320800" cy="31749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7758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6F11FE0-9BEF-0699-D9E6-2DF4E445EE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9313" y="86046"/>
            <a:ext cx="5561012" cy="6771953"/>
          </a:xfrm>
          <a:ln>
            <a:solidFill>
              <a:srgbClr val="00B050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>
                <a:solidFill>
                  <a:srgbClr val="00B050"/>
                </a:solidFill>
              </a:rPr>
              <a:t>Géométrie</a:t>
            </a:r>
            <a:endParaRPr lang="fr-FR" sz="2400" dirty="0">
              <a:solidFill>
                <a:srgbClr val="00B050"/>
              </a:solidFill>
            </a:endParaRPr>
          </a:p>
          <a:p>
            <a:r>
              <a:rPr lang="fr-FR" sz="2000" dirty="0"/>
              <a:t>Lire leçon 6 « les milieux »</a:t>
            </a:r>
          </a:p>
          <a:p>
            <a:pPr marL="457200" indent="-457200">
              <a:buFont typeface="+mj-lt"/>
              <a:buAutoNum type="arabicPeriod"/>
            </a:pPr>
            <a:r>
              <a:rPr lang="fr-FR" sz="2000" dirty="0"/>
              <a:t>Faire fiche exercices « les milieux »</a:t>
            </a:r>
          </a:p>
          <a:p>
            <a:pPr marL="457200" indent="-457200">
              <a:buFont typeface="+mj-lt"/>
              <a:buAutoNum type="arabicPeriod"/>
            </a:pPr>
            <a:r>
              <a:rPr lang="fr-FR" sz="2000" dirty="0"/>
              <a:t>Lire (sans faire) la fiche « Angles droits mémo »</a:t>
            </a:r>
          </a:p>
          <a:p>
            <a:pPr marL="457200" indent="-457200">
              <a:buFont typeface="+mj-lt"/>
              <a:buAutoNum type="arabicPeriod"/>
            </a:pPr>
            <a:r>
              <a:rPr lang="fr-FR" sz="2000" dirty="0"/>
              <a:t>Faire la fiche « angles droits : exercices »</a:t>
            </a:r>
            <a:endParaRPr lang="fr-FR" sz="1600" dirty="0"/>
          </a:p>
          <a:p>
            <a:pPr lvl="1"/>
            <a:endParaRPr lang="fr-FR" sz="3200" dirty="0"/>
          </a:p>
          <a:p>
            <a:pPr lvl="1"/>
            <a:endParaRPr lang="fr-FR" sz="2000" dirty="0"/>
          </a:p>
        </p:txBody>
      </p:sp>
      <p:sp>
        <p:nvSpPr>
          <p:cNvPr id="2" name="Espace réservé du contenu 3">
            <a:extLst>
              <a:ext uri="{FF2B5EF4-FFF2-40B4-BE49-F238E27FC236}">
                <a16:creationId xmlns:a16="http://schemas.microsoft.com/office/drawing/2014/main" id="{9F9E62B8-5791-D32D-9652-08E57D5DDC86}"/>
              </a:ext>
            </a:extLst>
          </p:cNvPr>
          <p:cNvSpPr txBox="1">
            <a:spLocks/>
          </p:cNvSpPr>
          <p:nvPr/>
        </p:nvSpPr>
        <p:spPr>
          <a:xfrm>
            <a:off x="6489700" y="86046"/>
            <a:ext cx="5597525" cy="6771953"/>
          </a:xfrm>
          <a:prstGeom prst="rect">
            <a:avLst/>
          </a:prstGeom>
          <a:ln>
            <a:solidFill>
              <a:schemeClr val="accent2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dirty="0">
                <a:solidFill>
                  <a:schemeClr val="accent2"/>
                </a:solidFill>
              </a:rPr>
              <a:t>Fractions : </a:t>
            </a:r>
            <a:r>
              <a:rPr lang="fr-FR" sz="1800" dirty="0"/>
              <a:t>placer des fractions sur une droite graduée</a:t>
            </a:r>
            <a:endParaRPr lang="fr-FR" dirty="0"/>
          </a:p>
          <a:p>
            <a:r>
              <a:rPr lang="fr-FR" sz="2400" dirty="0"/>
              <a:t>Matériel : droite graduée et bandes (x 3)</a:t>
            </a:r>
          </a:p>
          <a:p>
            <a:endParaRPr lang="fr-FR" sz="2400" dirty="0"/>
          </a:p>
          <a:p>
            <a:endParaRPr lang="fr-FR" sz="2400" dirty="0"/>
          </a:p>
          <a:p>
            <a:endParaRPr lang="fr-FR" sz="2400" dirty="0"/>
          </a:p>
          <a:p>
            <a:endParaRPr lang="fr-FR" sz="2400" dirty="0"/>
          </a:p>
          <a:p>
            <a:r>
              <a:rPr lang="fr-FR" sz="2400" dirty="0"/>
              <a:t>Placer une demi-bande =            =</a:t>
            </a:r>
          </a:p>
        </p:txBody>
      </p:sp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C6E648D6-F922-649F-4E65-FE28704EE253}"/>
              </a:ext>
            </a:extLst>
          </p:cNvPr>
          <p:cNvSpPr/>
          <p:nvPr/>
        </p:nvSpPr>
        <p:spPr>
          <a:xfrm rot="16200000">
            <a:off x="-2853303" y="3226921"/>
            <a:ext cx="6598681" cy="415826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/>
              <a:t>Ateliers</a:t>
            </a:r>
          </a:p>
        </p:txBody>
      </p:sp>
      <p:pic>
        <p:nvPicPr>
          <p:cNvPr id="9" name="Graphique 8">
            <a:extLst>
              <a:ext uri="{FF2B5EF4-FFF2-40B4-BE49-F238E27FC236}">
                <a16:creationId xmlns:a16="http://schemas.microsoft.com/office/drawing/2014/main" id="{5FD2C151-D4C3-609D-1501-E88C64ADB2A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t="15370"/>
          <a:stretch/>
        </p:blipFill>
        <p:spPr>
          <a:xfrm>
            <a:off x="5824539" y="166855"/>
            <a:ext cx="627062" cy="365768"/>
          </a:xfrm>
          <a:prstGeom prst="rect">
            <a:avLst/>
          </a:prstGeom>
        </p:spPr>
      </p:pic>
      <p:pic>
        <p:nvPicPr>
          <p:cNvPr id="10" name="Graphique 9">
            <a:extLst>
              <a:ext uri="{FF2B5EF4-FFF2-40B4-BE49-F238E27FC236}">
                <a16:creationId xmlns:a16="http://schemas.microsoft.com/office/drawing/2014/main" id="{5AEC2EEF-2278-CD4E-77DF-C33A7E14868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426827" y="166855"/>
            <a:ext cx="578987" cy="559443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6E09BB58-F1B1-0252-6984-BC8568205F3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1387" y="2153337"/>
            <a:ext cx="2335213" cy="2551325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10DBE563-94AE-2BBF-0393-C98C6DBD327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00237" y="2919413"/>
            <a:ext cx="2176363" cy="2879966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DBE50749-EFF9-18A9-C9AE-77345DC43F2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27524" y="2236467"/>
            <a:ext cx="2166178" cy="2901634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3E1A33A8-6D78-ABA5-06A2-BE7E77114D3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13200" y="3577666"/>
            <a:ext cx="2303377" cy="312087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5" name="Ellipse 24">
            <a:extLst>
              <a:ext uri="{FF2B5EF4-FFF2-40B4-BE49-F238E27FC236}">
                <a16:creationId xmlns:a16="http://schemas.microsoft.com/office/drawing/2014/main" id="{5C766772-C8FD-A60A-16BC-72131011EDF8}"/>
              </a:ext>
            </a:extLst>
          </p:cNvPr>
          <p:cNvSpPr/>
          <p:nvPr/>
        </p:nvSpPr>
        <p:spPr>
          <a:xfrm>
            <a:off x="1100237" y="2349500"/>
            <a:ext cx="309463" cy="317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1</a:t>
            </a:r>
          </a:p>
        </p:txBody>
      </p:sp>
      <p:sp>
        <p:nvSpPr>
          <p:cNvPr id="26" name="Ellipse 25">
            <a:extLst>
              <a:ext uri="{FF2B5EF4-FFF2-40B4-BE49-F238E27FC236}">
                <a16:creationId xmlns:a16="http://schemas.microsoft.com/office/drawing/2014/main" id="{BDB0D3B1-4240-6286-2357-C03FC7E59F60}"/>
              </a:ext>
            </a:extLst>
          </p:cNvPr>
          <p:cNvSpPr/>
          <p:nvPr/>
        </p:nvSpPr>
        <p:spPr>
          <a:xfrm>
            <a:off x="4610613" y="2153337"/>
            <a:ext cx="309463" cy="317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2</a:t>
            </a:r>
          </a:p>
        </p:txBody>
      </p:sp>
      <p:sp>
        <p:nvSpPr>
          <p:cNvPr id="27" name="Ellipse 26">
            <a:extLst>
              <a:ext uri="{FF2B5EF4-FFF2-40B4-BE49-F238E27FC236}">
                <a16:creationId xmlns:a16="http://schemas.microsoft.com/office/drawing/2014/main" id="{DF9B5E82-E16B-D45E-268E-629CD45299F8}"/>
              </a:ext>
            </a:extLst>
          </p:cNvPr>
          <p:cNvSpPr/>
          <p:nvPr/>
        </p:nvSpPr>
        <p:spPr>
          <a:xfrm>
            <a:off x="6045213" y="3428999"/>
            <a:ext cx="309463" cy="317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3</a:t>
            </a:r>
          </a:p>
        </p:txBody>
      </p:sp>
      <p:pic>
        <p:nvPicPr>
          <p:cNvPr id="30" name="Image 29">
            <a:extLst>
              <a:ext uri="{FF2B5EF4-FFF2-40B4-BE49-F238E27FC236}">
                <a16:creationId xmlns:a16="http://schemas.microsoft.com/office/drawing/2014/main" id="{D905352A-767C-6E4C-1BEC-D9EE48A335C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700837" y="1509392"/>
            <a:ext cx="5386388" cy="51028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44A0443-3581-66A8-ED8F-B8A2BAFF39F4}"/>
              </a:ext>
            </a:extLst>
          </p:cNvPr>
          <p:cNvSpPr/>
          <p:nvPr/>
        </p:nvSpPr>
        <p:spPr>
          <a:xfrm>
            <a:off x="6756244" y="2032001"/>
            <a:ext cx="660556" cy="31749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425A335-DA55-983A-179F-AB70B79C5224}"/>
              </a:ext>
            </a:extLst>
          </p:cNvPr>
          <p:cNvSpPr/>
          <p:nvPr/>
        </p:nvSpPr>
        <p:spPr>
          <a:xfrm>
            <a:off x="8800529" y="2357009"/>
            <a:ext cx="1320800" cy="31749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2A1A343-773B-B86F-0E47-3680396DB535}"/>
              </a:ext>
            </a:extLst>
          </p:cNvPr>
          <p:cNvSpPr/>
          <p:nvPr/>
        </p:nvSpPr>
        <p:spPr>
          <a:xfrm>
            <a:off x="10196542" y="2357009"/>
            <a:ext cx="1320800" cy="31749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graphicFrame>
        <p:nvGraphicFramePr>
          <p:cNvPr id="5" name="Tableau 24">
            <a:extLst>
              <a:ext uri="{FF2B5EF4-FFF2-40B4-BE49-F238E27FC236}">
                <a16:creationId xmlns:a16="http://schemas.microsoft.com/office/drawing/2014/main" id="{ADBA92A2-7300-9733-9B45-27223D2730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6233185"/>
              </p:ext>
            </p:extLst>
          </p:nvPr>
        </p:nvGraphicFramePr>
        <p:xfrm>
          <a:off x="10021952" y="2919413"/>
          <a:ext cx="570368" cy="914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70368">
                  <a:extLst>
                    <a:ext uri="{9D8B030D-6E8A-4147-A177-3AD203B41FA5}">
                      <a16:colId xmlns:a16="http://schemas.microsoft.com/office/drawing/2014/main" val="26691723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2400" dirty="0"/>
                        <a:t> 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035639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2400" dirty="0"/>
                        <a:t>2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18992313"/>
                  </a:ext>
                </a:extLst>
              </a:tr>
            </a:tbl>
          </a:graphicData>
        </a:graphic>
      </p:graphicFrame>
      <p:graphicFrame>
        <p:nvGraphicFramePr>
          <p:cNvPr id="11" name="Tableau 24">
            <a:extLst>
              <a:ext uri="{FF2B5EF4-FFF2-40B4-BE49-F238E27FC236}">
                <a16:creationId xmlns:a16="http://schemas.microsoft.com/office/drawing/2014/main" id="{8193CAB5-04C2-9997-0938-E9CD7FA028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7625765"/>
              </p:ext>
            </p:extLst>
          </p:nvPr>
        </p:nvGraphicFramePr>
        <p:xfrm>
          <a:off x="10965429" y="2919413"/>
          <a:ext cx="570368" cy="914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70368">
                  <a:extLst>
                    <a:ext uri="{9D8B030D-6E8A-4147-A177-3AD203B41FA5}">
                      <a16:colId xmlns:a16="http://schemas.microsoft.com/office/drawing/2014/main" val="26691723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2400" dirty="0"/>
                        <a:t> 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035639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2400" dirty="0"/>
                        <a:t> 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189923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24992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6F11FE0-9BEF-0699-D9E6-2DF4E445EE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9313" y="86046"/>
            <a:ext cx="5561012" cy="6771953"/>
          </a:xfrm>
          <a:ln>
            <a:solidFill>
              <a:srgbClr val="00B050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>
                <a:solidFill>
                  <a:srgbClr val="00B050"/>
                </a:solidFill>
              </a:rPr>
              <a:t>Géométrie</a:t>
            </a:r>
            <a:endParaRPr lang="fr-FR" sz="2400" dirty="0">
              <a:solidFill>
                <a:srgbClr val="00B050"/>
              </a:solidFill>
            </a:endParaRPr>
          </a:p>
          <a:p>
            <a:r>
              <a:rPr lang="fr-FR" sz="2000" dirty="0"/>
              <a:t>Lire leçon 6 « les milieux »</a:t>
            </a:r>
          </a:p>
          <a:p>
            <a:pPr marL="457200" indent="-457200">
              <a:buFont typeface="+mj-lt"/>
              <a:buAutoNum type="arabicPeriod"/>
            </a:pPr>
            <a:r>
              <a:rPr lang="fr-FR" sz="2000" dirty="0"/>
              <a:t>Faire fiche exercices « les milieux »</a:t>
            </a:r>
          </a:p>
          <a:p>
            <a:pPr marL="457200" indent="-457200">
              <a:buFont typeface="+mj-lt"/>
              <a:buAutoNum type="arabicPeriod"/>
            </a:pPr>
            <a:r>
              <a:rPr lang="fr-FR" sz="2000" dirty="0"/>
              <a:t>Lire (sans faire) la fiche « Angles droits mémo »</a:t>
            </a:r>
          </a:p>
          <a:p>
            <a:pPr marL="457200" indent="-457200">
              <a:buFont typeface="+mj-lt"/>
              <a:buAutoNum type="arabicPeriod"/>
            </a:pPr>
            <a:r>
              <a:rPr lang="fr-FR" sz="2000" dirty="0"/>
              <a:t>Faire la fiche « angles droits : exercices »</a:t>
            </a:r>
            <a:endParaRPr lang="fr-FR" sz="1600" dirty="0"/>
          </a:p>
          <a:p>
            <a:pPr lvl="1"/>
            <a:endParaRPr lang="fr-FR" sz="3200" dirty="0"/>
          </a:p>
          <a:p>
            <a:pPr lvl="1"/>
            <a:endParaRPr lang="fr-FR" sz="2000" dirty="0"/>
          </a:p>
        </p:txBody>
      </p:sp>
      <p:sp>
        <p:nvSpPr>
          <p:cNvPr id="2" name="Espace réservé du contenu 3">
            <a:extLst>
              <a:ext uri="{FF2B5EF4-FFF2-40B4-BE49-F238E27FC236}">
                <a16:creationId xmlns:a16="http://schemas.microsoft.com/office/drawing/2014/main" id="{9F9E62B8-5791-D32D-9652-08E57D5DDC86}"/>
              </a:ext>
            </a:extLst>
          </p:cNvPr>
          <p:cNvSpPr txBox="1">
            <a:spLocks/>
          </p:cNvSpPr>
          <p:nvPr/>
        </p:nvSpPr>
        <p:spPr>
          <a:xfrm>
            <a:off x="6489700" y="86046"/>
            <a:ext cx="5597525" cy="6771953"/>
          </a:xfrm>
          <a:prstGeom prst="rect">
            <a:avLst/>
          </a:prstGeom>
          <a:ln>
            <a:solidFill>
              <a:schemeClr val="accent2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dirty="0">
                <a:solidFill>
                  <a:schemeClr val="accent2"/>
                </a:solidFill>
              </a:rPr>
              <a:t>Fractions : </a:t>
            </a:r>
            <a:r>
              <a:rPr lang="fr-FR" sz="1800" dirty="0"/>
              <a:t>placer des fractions sur une droite graduée</a:t>
            </a:r>
            <a:endParaRPr lang="fr-FR" dirty="0"/>
          </a:p>
          <a:p>
            <a:r>
              <a:rPr lang="fr-FR" sz="2400" dirty="0"/>
              <a:t>Matériel : droite graduée et bandes (x 3)</a:t>
            </a:r>
          </a:p>
          <a:p>
            <a:endParaRPr lang="fr-FR" sz="2400" dirty="0"/>
          </a:p>
          <a:p>
            <a:endParaRPr lang="fr-FR" sz="2400" dirty="0"/>
          </a:p>
          <a:p>
            <a:endParaRPr lang="fr-FR" sz="2400" dirty="0"/>
          </a:p>
          <a:p>
            <a:endParaRPr lang="fr-FR" sz="2400" dirty="0"/>
          </a:p>
          <a:p>
            <a:r>
              <a:rPr lang="fr-FR" sz="2400" dirty="0"/>
              <a:t>Placer une demi-bande et demie</a:t>
            </a:r>
          </a:p>
        </p:txBody>
      </p:sp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C6E648D6-F922-649F-4E65-FE28704EE253}"/>
              </a:ext>
            </a:extLst>
          </p:cNvPr>
          <p:cNvSpPr/>
          <p:nvPr/>
        </p:nvSpPr>
        <p:spPr>
          <a:xfrm rot="16200000">
            <a:off x="-2853303" y="3226921"/>
            <a:ext cx="6598681" cy="415826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/>
              <a:t>Ateliers</a:t>
            </a:r>
          </a:p>
        </p:txBody>
      </p:sp>
      <p:pic>
        <p:nvPicPr>
          <p:cNvPr id="9" name="Graphique 8">
            <a:extLst>
              <a:ext uri="{FF2B5EF4-FFF2-40B4-BE49-F238E27FC236}">
                <a16:creationId xmlns:a16="http://schemas.microsoft.com/office/drawing/2014/main" id="{5FD2C151-D4C3-609D-1501-E88C64ADB2A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t="15370"/>
          <a:stretch/>
        </p:blipFill>
        <p:spPr>
          <a:xfrm>
            <a:off x="5824539" y="166855"/>
            <a:ext cx="627062" cy="365768"/>
          </a:xfrm>
          <a:prstGeom prst="rect">
            <a:avLst/>
          </a:prstGeom>
        </p:spPr>
      </p:pic>
      <p:pic>
        <p:nvPicPr>
          <p:cNvPr id="10" name="Graphique 9">
            <a:extLst>
              <a:ext uri="{FF2B5EF4-FFF2-40B4-BE49-F238E27FC236}">
                <a16:creationId xmlns:a16="http://schemas.microsoft.com/office/drawing/2014/main" id="{5AEC2EEF-2278-CD4E-77DF-C33A7E14868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426827" y="166855"/>
            <a:ext cx="578987" cy="559443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6E09BB58-F1B1-0252-6984-BC8568205F3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1387" y="2153337"/>
            <a:ext cx="2335213" cy="2551325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10DBE563-94AE-2BBF-0393-C98C6DBD327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00237" y="2919413"/>
            <a:ext cx="2176363" cy="2879966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DBE50749-EFF9-18A9-C9AE-77345DC43F2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27524" y="2236467"/>
            <a:ext cx="2166178" cy="2901634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3E1A33A8-6D78-ABA5-06A2-BE7E77114D3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13200" y="3577666"/>
            <a:ext cx="2303377" cy="312087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5" name="Ellipse 24">
            <a:extLst>
              <a:ext uri="{FF2B5EF4-FFF2-40B4-BE49-F238E27FC236}">
                <a16:creationId xmlns:a16="http://schemas.microsoft.com/office/drawing/2014/main" id="{5C766772-C8FD-A60A-16BC-72131011EDF8}"/>
              </a:ext>
            </a:extLst>
          </p:cNvPr>
          <p:cNvSpPr/>
          <p:nvPr/>
        </p:nvSpPr>
        <p:spPr>
          <a:xfrm>
            <a:off x="1100237" y="2349500"/>
            <a:ext cx="309463" cy="317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1</a:t>
            </a:r>
          </a:p>
        </p:txBody>
      </p:sp>
      <p:sp>
        <p:nvSpPr>
          <p:cNvPr id="26" name="Ellipse 25">
            <a:extLst>
              <a:ext uri="{FF2B5EF4-FFF2-40B4-BE49-F238E27FC236}">
                <a16:creationId xmlns:a16="http://schemas.microsoft.com/office/drawing/2014/main" id="{BDB0D3B1-4240-6286-2357-C03FC7E59F60}"/>
              </a:ext>
            </a:extLst>
          </p:cNvPr>
          <p:cNvSpPr/>
          <p:nvPr/>
        </p:nvSpPr>
        <p:spPr>
          <a:xfrm>
            <a:off x="4610613" y="2153337"/>
            <a:ext cx="309463" cy="317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2</a:t>
            </a:r>
          </a:p>
        </p:txBody>
      </p:sp>
      <p:sp>
        <p:nvSpPr>
          <p:cNvPr id="27" name="Ellipse 26">
            <a:extLst>
              <a:ext uri="{FF2B5EF4-FFF2-40B4-BE49-F238E27FC236}">
                <a16:creationId xmlns:a16="http://schemas.microsoft.com/office/drawing/2014/main" id="{DF9B5E82-E16B-D45E-268E-629CD45299F8}"/>
              </a:ext>
            </a:extLst>
          </p:cNvPr>
          <p:cNvSpPr/>
          <p:nvPr/>
        </p:nvSpPr>
        <p:spPr>
          <a:xfrm>
            <a:off x="6045213" y="3428999"/>
            <a:ext cx="309463" cy="317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3</a:t>
            </a:r>
          </a:p>
        </p:txBody>
      </p:sp>
      <p:pic>
        <p:nvPicPr>
          <p:cNvPr id="30" name="Image 29">
            <a:extLst>
              <a:ext uri="{FF2B5EF4-FFF2-40B4-BE49-F238E27FC236}">
                <a16:creationId xmlns:a16="http://schemas.microsoft.com/office/drawing/2014/main" id="{D905352A-767C-6E4C-1BEC-D9EE48A335C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700837" y="1509392"/>
            <a:ext cx="5386388" cy="51028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44A0443-3581-66A8-ED8F-B8A2BAFF39F4}"/>
              </a:ext>
            </a:extLst>
          </p:cNvPr>
          <p:cNvSpPr/>
          <p:nvPr/>
        </p:nvSpPr>
        <p:spPr>
          <a:xfrm>
            <a:off x="7391244" y="2349501"/>
            <a:ext cx="1320800" cy="31749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425A335-DA55-983A-179F-AB70B79C5224}"/>
              </a:ext>
            </a:extLst>
          </p:cNvPr>
          <p:cNvSpPr/>
          <p:nvPr/>
        </p:nvSpPr>
        <p:spPr>
          <a:xfrm>
            <a:off x="8800529" y="2357009"/>
            <a:ext cx="1320800" cy="31749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2A1A343-773B-B86F-0E47-3680396DB535}"/>
              </a:ext>
            </a:extLst>
          </p:cNvPr>
          <p:cNvSpPr/>
          <p:nvPr/>
        </p:nvSpPr>
        <p:spPr>
          <a:xfrm>
            <a:off x="10196542" y="2357009"/>
            <a:ext cx="1320800" cy="31749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46988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6F11FE0-9BEF-0699-D9E6-2DF4E445EE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9313" y="86046"/>
            <a:ext cx="5561012" cy="6771953"/>
          </a:xfrm>
          <a:ln>
            <a:solidFill>
              <a:srgbClr val="00B050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>
                <a:solidFill>
                  <a:srgbClr val="00B050"/>
                </a:solidFill>
              </a:rPr>
              <a:t>Géométrie</a:t>
            </a:r>
            <a:endParaRPr lang="fr-FR" sz="2400" dirty="0">
              <a:solidFill>
                <a:srgbClr val="00B050"/>
              </a:solidFill>
            </a:endParaRPr>
          </a:p>
          <a:p>
            <a:r>
              <a:rPr lang="fr-FR" sz="2000" dirty="0"/>
              <a:t>Lire leçon 6 « les milieux »</a:t>
            </a:r>
          </a:p>
          <a:p>
            <a:pPr marL="457200" indent="-457200">
              <a:buFont typeface="+mj-lt"/>
              <a:buAutoNum type="arabicPeriod"/>
            </a:pPr>
            <a:r>
              <a:rPr lang="fr-FR" sz="2000" dirty="0"/>
              <a:t>Faire fiche exercices « les milieux »</a:t>
            </a:r>
          </a:p>
          <a:p>
            <a:pPr marL="457200" indent="-457200">
              <a:buFont typeface="+mj-lt"/>
              <a:buAutoNum type="arabicPeriod"/>
            </a:pPr>
            <a:r>
              <a:rPr lang="fr-FR" sz="2000" dirty="0"/>
              <a:t>Lire (sans faire) la fiche « Angles droits mémo »</a:t>
            </a:r>
          </a:p>
          <a:p>
            <a:pPr marL="457200" indent="-457200">
              <a:buFont typeface="+mj-lt"/>
              <a:buAutoNum type="arabicPeriod"/>
            </a:pPr>
            <a:r>
              <a:rPr lang="fr-FR" sz="2000" dirty="0"/>
              <a:t>Faire la fiche « angles droits : exercices »</a:t>
            </a:r>
            <a:endParaRPr lang="fr-FR" sz="1600" dirty="0"/>
          </a:p>
          <a:p>
            <a:pPr lvl="1"/>
            <a:endParaRPr lang="fr-FR" sz="3200" dirty="0"/>
          </a:p>
          <a:p>
            <a:pPr lvl="1"/>
            <a:endParaRPr lang="fr-FR" sz="2000" dirty="0"/>
          </a:p>
        </p:txBody>
      </p:sp>
      <p:sp>
        <p:nvSpPr>
          <p:cNvPr id="2" name="Espace réservé du contenu 3">
            <a:extLst>
              <a:ext uri="{FF2B5EF4-FFF2-40B4-BE49-F238E27FC236}">
                <a16:creationId xmlns:a16="http://schemas.microsoft.com/office/drawing/2014/main" id="{9F9E62B8-5791-D32D-9652-08E57D5DDC86}"/>
              </a:ext>
            </a:extLst>
          </p:cNvPr>
          <p:cNvSpPr txBox="1">
            <a:spLocks/>
          </p:cNvSpPr>
          <p:nvPr/>
        </p:nvSpPr>
        <p:spPr>
          <a:xfrm>
            <a:off x="6489700" y="86046"/>
            <a:ext cx="5597525" cy="6771953"/>
          </a:xfrm>
          <a:prstGeom prst="rect">
            <a:avLst/>
          </a:prstGeom>
          <a:ln>
            <a:solidFill>
              <a:schemeClr val="accent2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dirty="0">
                <a:solidFill>
                  <a:schemeClr val="accent2"/>
                </a:solidFill>
              </a:rPr>
              <a:t>Fractions : </a:t>
            </a:r>
            <a:r>
              <a:rPr lang="fr-FR" sz="1800" dirty="0"/>
              <a:t>placer des fractions sur une droite graduée</a:t>
            </a:r>
            <a:endParaRPr lang="fr-FR" dirty="0"/>
          </a:p>
          <a:p>
            <a:r>
              <a:rPr lang="fr-FR" sz="2400" dirty="0"/>
              <a:t>Matériel : droite graduée et bandes (x 3)</a:t>
            </a:r>
          </a:p>
          <a:p>
            <a:endParaRPr lang="fr-FR" sz="2400" dirty="0"/>
          </a:p>
          <a:p>
            <a:endParaRPr lang="fr-FR" sz="2400" dirty="0"/>
          </a:p>
          <a:p>
            <a:endParaRPr lang="fr-FR" sz="2400" dirty="0"/>
          </a:p>
          <a:p>
            <a:endParaRPr lang="fr-FR" sz="2400" dirty="0"/>
          </a:p>
          <a:p>
            <a:r>
              <a:rPr lang="fr-FR" sz="2400" dirty="0"/>
              <a:t>une demi-bande et demie =          =   +</a:t>
            </a:r>
          </a:p>
        </p:txBody>
      </p:sp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C6E648D6-F922-649F-4E65-FE28704EE253}"/>
              </a:ext>
            </a:extLst>
          </p:cNvPr>
          <p:cNvSpPr/>
          <p:nvPr/>
        </p:nvSpPr>
        <p:spPr>
          <a:xfrm rot="16200000">
            <a:off x="-2853303" y="3226921"/>
            <a:ext cx="6598681" cy="415826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/>
              <a:t>Ateliers</a:t>
            </a:r>
          </a:p>
        </p:txBody>
      </p:sp>
      <p:pic>
        <p:nvPicPr>
          <p:cNvPr id="9" name="Graphique 8">
            <a:extLst>
              <a:ext uri="{FF2B5EF4-FFF2-40B4-BE49-F238E27FC236}">
                <a16:creationId xmlns:a16="http://schemas.microsoft.com/office/drawing/2014/main" id="{5FD2C151-D4C3-609D-1501-E88C64ADB2A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t="15370"/>
          <a:stretch/>
        </p:blipFill>
        <p:spPr>
          <a:xfrm>
            <a:off x="5824539" y="166855"/>
            <a:ext cx="627062" cy="365768"/>
          </a:xfrm>
          <a:prstGeom prst="rect">
            <a:avLst/>
          </a:prstGeom>
        </p:spPr>
      </p:pic>
      <p:pic>
        <p:nvPicPr>
          <p:cNvPr id="10" name="Graphique 9">
            <a:extLst>
              <a:ext uri="{FF2B5EF4-FFF2-40B4-BE49-F238E27FC236}">
                <a16:creationId xmlns:a16="http://schemas.microsoft.com/office/drawing/2014/main" id="{5AEC2EEF-2278-CD4E-77DF-C33A7E14868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426827" y="166855"/>
            <a:ext cx="578987" cy="559443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6E09BB58-F1B1-0252-6984-BC8568205F3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1387" y="2153337"/>
            <a:ext cx="2335213" cy="2551325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10DBE563-94AE-2BBF-0393-C98C6DBD327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00237" y="2919413"/>
            <a:ext cx="2176363" cy="2879966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DBE50749-EFF9-18A9-C9AE-77345DC43F2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27524" y="2236467"/>
            <a:ext cx="2166178" cy="2901634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3E1A33A8-6D78-ABA5-06A2-BE7E77114D3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13200" y="3577666"/>
            <a:ext cx="2303377" cy="312087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5" name="Ellipse 24">
            <a:extLst>
              <a:ext uri="{FF2B5EF4-FFF2-40B4-BE49-F238E27FC236}">
                <a16:creationId xmlns:a16="http://schemas.microsoft.com/office/drawing/2014/main" id="{5C766772-C8FD-A60A-16BC-72131011EDF8}"/>
              </a:ext>
            </a:extLst>
          </p:cNvPr>
          <p:cNvSpPr/>
          <p:nvPr/>
        </p:nvSpPr>
        <p:spPr>
          <a:xfrm>
            <a:off x="1100237" y="2349500"/>
            <a:ext cx="309463" cy="317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1</a:t>
            </a:r>
          </a:p>
        </p:txBody>
      </p:sp>
      <p:sp>
        <p:nvSpPr>
          <p:cNvPr id="26" name="Ellipse 25">
            <a:extLst>
              <a:ext uri="{FF2B5EF4-FFF2-40B4-BE49-F238E27FC236}">
                <a16:creationId xmlns:a16="http://schemas.microsoft.com/office/drawing/2014/main" id="{BDB0D3B1-4240-6286-2357-C03FC7E59F60}"/>
              </a:ext>
            </a:extLst>
          </p:cNvPr>
          <p:cNvSpPr/>
          <p:nvPr/>
        </p:nvSpPr>
        <p:spPr>
          <a:xfrm>
            <a:off x="4610613" y="2153337"/>
            <a:ext cx="309463" cy="317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2</a:t>
            </a:r>
          </a:p>
        </p:txBody>
      </p:sp>
      <p:sp>
        <p:nvSpPr>
          <p:cNvPr id="27" name="Ellipse 26">
            <a:extLst>
              <a:ext uri="{FF2B5EF4-FFF2-40B4-BE49-F238E27FC236}">
                <a16:creationId xmlns:a16="http://schemas.microsoft.com/office/drawing/2014/main" id="{DF9B5E82-E16B-D45E-268E-629CD45299F8}"/>
              </a:ext>
            </a:extLst>
          </p:cNvPr>
          <p:cNvSpPr/>
          <p:nvPr/>
        </p:nvSpPr>
        <p:spPr>
          <a:xfrm>
            <a:off x="6045213" y="3428999"/>
            <a:ext cx="309463" cy="317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3</a:t>
            </a:r>
          </a:p>
        </p:txBody>
      </p:sp>
      <p:pic>
        <p:nvPicPr>
          <p:cNvPr id="30" name="Image 29">
            <a:extLst>
              <a:ext uri="{FF2B5EF4-FFF2-40B4-BE49-F238E27FC236}">
                <a16:creationId xmlns:a16="http://schemas.microsoft.com/office/drawing/2014/main" id="{D905352A-767C-6E4C-1BEC-D9EE48A335C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700837" y="1509392"/>
            <a:ext cx="5386388" cy="51028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44A0443-3581-66A8-ED8F-B8A2BAFF39F4}"/>
              </a:ext>
            </a:extLst>
          </p:cNvPr>
          <p:cNvSpPr/>
          <p:nvPr/>
        </p:nvSpPr>
        <p:spPr>
          <a:xfrm>
            <a:off x="6743544" y="2032001"/>
            <a:ext cx="1320800" cy="31749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425A335-DA55-983A-179F-AB70B79C5224}"/>
              </a:ext>
            </a:extLst>
          </p:cNvPr>
          <p:cNvSpPr/>
          <p:nvPr/>
        </p:nvSpPr>
        <p:spPr>
          <a:xfrm>
            <a:off x="8063929" y="2026809"/>
            <a:ext cx="673671" cy="31749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2A1A343-773B-B86F-0E47-3680396DB535}"/>
              </a:ext>
            </a:extLst>
          </p:cNvPr>
          <p:cNvSpPr/>
          <p:nvPr/>
        </p:nvSpPr>
        <p:spPr>
          <a:xfrm>
            <a:off x="10196542" y="2357009"/>
            <a:ext cx="1320800" cy="31749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graphicFrame>
        <p:nvGraphicFramePr>
          <p:cNvPr id="5" name="Tableau 24">
            <a:extLst>
              <a:ext uri="{FF2B5EF4-FFF2-40B4-BE49-F238E27FC236}">
                <a16:creationId xmlns:a16="http://schemas.microsoft.com/office/drawing/2014/main" id="{ADBA92A2-7300-9733-9B45-27223D2730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7091982"/>
              </p:ext>
            </p:extLst>
          </p:nvPr>
        </p:nvGraphicFramePr>
        <p:xfrm>
          <a:off x="10296584" y="2919413"/>
          <a:ext cx="436534" cy="914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36534">
                  <a:extLst>
                    <a:ext uri="{9D8B030D-6E8A-4147-A177-3AD203B41FA5}">
                      <a16:colId xmlns:a16="http://schemas.microsoft.com/office/drawing/2014/main" val="26691723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2400" dirty="0"/>
                        <a:t> 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035639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2400" dirty="0"/>
                        <a:t>2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18992313"/>
                  </a:ext>
                </a:extLst>
              </a:tr>
            </a:tbl>
          </a:graphicData>
        </a:graphic>
      </p:graphicFrame>
      <p:graphicFrame>
        <p:nvGraphicFramePr>
          <p:cNvPr id="11" name="Tableau 24">
            <a:extLst>
              <a:ext uri="{FF2B5EF4-FFF2-40B4-BE49-F238E27FC236}">
                <a16:creationId xmlns:a16="http://schemas.microsoft.com/office/drawing/2014/main" id="{8193CAB5-04C2-9997-0938-E9CD7FA028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4964032"/>
              </p:ext>
            </p:extLst>
          </p:nvPr>
        </p:nvGraphicFramePr>
        <p:xfrm>
          <a:off x="11517342" y="2919413"/>
          <a:ext cx="436534" cy="914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36534">
                  <a:extLst>
                    <a:ext uri="{9D8B030D-6E8A-4147-A177-3AD203B41FA5}">
                      <a16:colId xmlns:a16="http://schemas.microsoft.com/office/drawing/2014/main" val="26691723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2400" dirty="0"/>
                        <a:t> 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035639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2400" dirty="0"/>
                        <a:t> 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189923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03166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6F11FE0-9BEF-0699-D9E6-2DF4E445EE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9313" y="86046"/>
            <a:ext cx="5561012" cy="6771953"/>
          </a:xfrm>
          <a:ln>
            <a:solidFill>
              <a:srgbClr val="00B050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>
                <a:solidFill>
                  <a:srgbClr val="00B050"/>
                </a:solidFill>
              </a:rPr>
              <a:t>Géométrie</a:t>
            </a:r>
            <a:endParaRPr lang="fr-FR" sz="2400" dirty="0">
              <a:solidFill>
                <a:srgbClr val="00B050"/>
              </a:solidFill>
            </a:endParaRPr>
          </a:p>
          <a:p>
            <a:r>
              <a:rPr lang="fr-FR" sz="2000" dirty="0"/>
              <a:t>Lire leçon 6 « les milieux »</a:t>
            </a:r>
          </a:p>
          <a:p>
            <a:pPr marL="457200" indent="-457200">
              <a:buFont typeface="+mj-lt"/>
              <a:buAutoNum type="arabicPeriod"/>
            </a:pPr>
            <a:r>
              <a:rPr lang="fr-FR" sz="2000" dirty="0"/>
              <a:t>Faire fiche exercices « les milieux »</a:t>
            </a:r>
          </a:p>
          <a:p>
            <a:pPr marL="457200" indent="-457200">
              <a:buFont typeface="+mj-lt"/>
              <a:buAutoNum type="arabicPeriod"/>
            </a:pPr>
            <a:r>
              <a:rPr lang="fr-FR" sz="2000" dirty="0"/>
              <a:t>Lire (sans faire) la fiche « Angles droits mémo »</a:t>
            </a:r>
          </a:p>
          <a:p>
            <a:pPr marL="457200" indent="-457200">
              <a:buFont typeface="+mj-lt"/>
              <a:buAutoNum type="arabicPeriod"/>
            </a:pPr>
            <a:r>
              <a:rPr lang="fr-FR" sz="2000" dirty="0"/>
              <a:t>Faire la fiche « angles droits : exercices »</a:t>
            </a:r>
            <a:endParaRPr lang="fr-FR" sz="1600" dirty="0"/>
          </a:p>
          <a:p>
            <a:pPr lvl="1"/>
            <a:endParaRPr lang="fr-FR" sz="3200" dirty="0"/>
          </a:p>
          <a:p>
            <a:pPr lvl="1"/>
            <a:endParaRPr lang="fr-FR" sz="2000" dirty="0"/>
          </a:p>
        </p:txBody>
      </p:sp>
      <p:sp>
        <p:nvSpPr>
          <p:cNvPr id="2" name="Espace réservé du contenu 3">
            <a:extLst>
              <a:ext uri="{FF2B5EF4-FFF2-40B4-BE49-F238E27FC236}">
                <a16:creationId xmlns:a16="http://schemas.microsoft.com/office/drawing/2014/main" id="{9F9E62B8-5791-D32D-9652-08E57D5DDC86}"/>
              </a:ext>
            </a:extLst>
          </p:cNvPr>
          <p:cNvSpPr txBox="1">
            <a:spLocks/>
          </p:cNvSpPr>
          <p:nvPr/>
        </p:nvSpPr>
        <p:spPr>
          <a:xfrm>
            <a:off x="6489700" y="86046"/>
            <a:ext cx="5597525" cy="6771953"/>
          </a:xfrm>
          <a:prstGeom prst="rect">
            <a:avLst/>
          </a:prstGeom>
          <a:ln>
            <a:solidFill>
              <a:schemeClr val="accent2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dirty="0">
                <a:solidFill>
                  <a:schemeClr val="accent2"/>
                </a:solidFill>
              </a:rPr>
              <a:t>Fractions : </a:t>
            </a:r>
            <a:r>
              <a:rPr lang="fr-FR" sz="1800" dirty="0"/>
              <a:t>placer des fractions sur une droite graduée</a:t>
            </a:r>
            <a:endParaRPr lang="fr-FR" dirty="0"/>
          </a:p>
          <a:p>
            <a:r>
              <a:rPr lang="fr-FR" sz="2400" dirty="0"/>
              <a:t>Matériel : droite graduée et bandes (x 3)</a:t>
            </a:r>
          </a:p>
          <a:p>
            <a:endParaRPr lang="fr-FR" sz="2400" dirty="0"/>
          </a:p>
          <a:p>
            <a:endParaRPr lang="fr-FR" sz="2400" dirty="0"/>
          </a:p>
          <a:p>
            <a:endParaRPr lang="fr-FR" sz="2400" dirty="0"/>
          </a:p>
          <a:p>
            <a:endParaRPr lang="fr-FR" sz="2400" dirty="0"/>
          </a:p>
          <a:p>
            <a:r>
              <a:rPr lang="fr-FR" sz="2400" dirty="0"/>
              <a:t>Placer           =       + </a:t>
            </a:r>
          </a:p>
          <a:p>
            <a:endParaRPr lang="fr-FR" sz="2400" dirty="0"/>
          </a:p>
          <a:p>
            <a:endParaRPr lang="fr-FR" sz="2400" dirty="0"/>
          </a:p>
          <a:p>
            <a:endParaRPr lang="fr-FR" sz="2400" dirty="0"/>
          </a:p>
          <a:p>
            <a:r>
              <a:rPr lang="fr-FR" sz="2400" dirty="0"/>
              <a:t>Placer           =       + </a:t>
            </a:r>
          </a:p>
          <a:p>
            <a:endParaRPr lang="fr-FR" sz="2400" dirty="0"/>
          </a:p>
          <a:p>
            <a:endParaRPr lang="fr-FR" sz="2400" dirty="0"/>
          </a:p>
        </p:txBody>
      </p:sp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C6E648D6-F922-649F-4E65-FE28704EE253}"/>
              </a:ext>
            </a:extLst>
          </p:cNvPr>
          <p:cNvSpPr/>
          <p:nvPr/>
        </p:nvSpPr>
        <p:spPr>
          <a:xfrm rot="16200000">
            <a:off x="-2853303" y="3226921"/>
            <a:ext cx="6598681" cy="415826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/>
              <a:t>Ateliers</a:t>
            </a:r>
          </a:p>
        </p:txBody>
      </p:sp>
      <p:pic>
        <p:nvPicPr>
          <p:cNvPr id="9" name="Graphique 8">
            <a:extLst>
              <a:ext uri="{FF2B5EF4-FFF2-40B4-BE49-F238E27FC236}">
                <a16:creationId xmlns:a16="http://schemas.microsoft.com/office/drawing/2014/main" id="{5FD2C151-D4C3-609D-1501-E88C64ADB2A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t="15370"/>
          <a:stretch/>
        </p:blipFill>
        <p:spPr>
          <a:xfrm>
            <a:off x="5824539" y="166855"/>
            <a:ext cx="627062" cy="365768"/>
          </a:xfrm>
          <a:prstGeom prst="rect">
            <a:avLst/>
          </a:prstGeom>
        </p:spPr>
      </p:pic>
      <p:pic>
        <p:nvPicPr>
          <p:cNvPr id="10" name="Graphique 9">
            <a:extLst>
              <a:ext uri="{FF2B5EF4-FFF2-40B4-BE49-F238E27FC236}">
                <a16:creationId xmlns:a16="http://schemas.microsoft.com/office/drawing/2014/main" id="{5AEC2EEF-2278-CD4E-77DF-C33A7E14868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426827" y="166855"/>
            <a:ext cx="578987" cy="559443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6E09BB58-F1B1-0252-6984-BC8568205F3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1387" y="2153337"/>
            <a:ext cx="2335213" cy="2551325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10DBE563-94AE-2BBF-0393-C98C6DBD327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00237" y="2919413"/>
            <a:ext cx="2176363" cy="2879966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DBE50749-EFF9-18A9-C9AE-77345DC43F2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27524" y="2236467"/>
            <a:ext cx="2166178" cy="2901634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3E1A33A8-6D78-ABA5-06A2-BE7E77114D3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13200" y="3577666"/>
            <a:ext cx="2303377" cy="312087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5" name="Ellipse 24">
            <a:extLst>
              <a:ext uri="{FF2B5EF4-FFF2-40B4-BE49-F238E27FC236}">
                <a16:creationId xmlns:a16="http://schemas.microsoft.com/office/drawing/2014/main" id="{5C766772-C8FD-A60A-16BC-72131011EDF8}"/>
              </a:ext>
            </a:extLst>
          </p:cNvPr>
          <p:cNvSpPr/>
          <p:nvPr/>
        </p:nvSpPr>
        <p:spPr>
          <a:xfrm>
            <a:off x="1100237" y="2349500"/>
            <a:ext cx="309463" cy="317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1</a:t>
            </a:r>
          </a:p>
        </p:txBody>
      </p:sp>
      <p:sp>
        <p:nvSpPr>
          <p:cNvPr id="26" name="Ellipse 25">
            <a:extLst>
              <a:ext uri="{FF2B5EF4-FFF2-40B4-BE49-F238E27FC236}">
                <a16:creationId xmlns:a16="http://schemas.microsoft.com/office/drawing/2014/main" id="{BDB0D3B1-4240-6286-2357-C03FC7E59F60}"/>
              </a:ext>
            </a:extLst>
          </p:cNvPr>
          <p:cNvSpPr/>
          <p:nvPr/>
        </p:nvSpPr>
        <p:spPr>
          <a:xfrm>
            <a:off x="4610613" y="2153337"/>
            <a:ext cx="309463" cy="317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2</a:t>
            </a:r>
          </a:p>
        </p:txBody>
      </p:sp>
      <p:sp>
        <p:nvSpPr>
          <p:cNvPr id="27" name="Ellipse 26">
            <a:extLst>
              <a:ext uri="{FF2B5EF4-FFF2-40B4-BE49-F238E27FC236}">
                <a16:creationId xmlns:a16="http://schemas.microsoft.com/office/drawing/2014/main" id="{DF9B5E82-E16B-D45E-268E-629CD45299F8}"/>
              </a:ext>
            </a:extLst>
          </p:cNvPr>
          <p:cNvSpPr/>
          <p:nvPr/>
        </p:nvSpPr>
        <p:spPr>
          <a:xfrm>
            <a:off x="6045213" y="3428999"/>
            <a:ext cx="309463" cy="317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3</a:t>
            </a:r>
          </a:p>
        </p:txBody>
      </p:sp>
      <p:pic>
        <p:nvPicPr>
          <p:cNvPr id="30" name="Image 29">
            <a:extLst>
              <a:ext uri="{FF2B5EF4-FFF2-40B4-BE49-F238E27FC236}">
                <a16:creationId xmlns:a16="http://schemas.microsoft.com/office/drawing/2014/main" id="{D905352A-767C-6E4C-1BEC-D9EE48A335C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700837" y="1509392"/>
            <a:ext cx="5386388" cy="51028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44A0443-3581-66A8-ED8F-B8A2BAFF39F4}"/>
              </a:ext>
            </a:extLst>
          </p:cNvPr>
          <p:cNvSpPr/>
          <p:nvPr/>
        </p:nvSpPr>
        <p:spPr>
          <a:xfrm>
            <a:off x="8796367" y="2349500"/>
            <a:ext cx="1320800" cy="31749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2A1A343-773B-B86F-0E47-3680396DB535}"/>
              </a:ext>
            </a:extLst>
          </p:cNvPr>
          <p:cNvSpPr/>
          <p:nvPr/>
        </p:nvSpPr>
        <p:spPr>
          <a:xfrm>
            <a:off x="10196542" y="2357009"/>
            <a:ext cx="1320800" cy="31749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graphicFrame>
        <p:nvGraphicFramePr>
          <p:cNvPr id="5" name="Tableau 24">
            <a:extLst>
              <a:ext uri="{FF2B5EF4-FFF2-40B4-BE49-F238E27FC236}">
                <a16:creationId xmlns:a16="http://schemas.microsoft.com/office/drawing/2014/main" id="{ADBA92A2-7300-9733-9B45-27223D2730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2506712"/>
              </p:ext>
            </p:extLst>
          </p:nvPr>
        </p:nvGraphicFramePr>
        <p:xfrm>
          <a:off x="7720042" y="2919413"/>
          <a:ext cx="436534" cy="914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36534">
                  <a:extLst>
                    <a:ext uri="{9D8B030D-6E8A-4147-A177-3AD203B41FA5}">
                      <a16:colId xmlns:a16="http://schemas.microsoft.com/office/drawing/2014/main" val="26691723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2400" dirty="0"/>
                        <a:t> 9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035639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2400" dirty="0"/>
                        <a:t>4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18992313"/>
                  </a:ext>
                </a:extLst>
              </a:tr>
            </a:tbl>
          </a:graphicData>
        </a:graphic>
      </p:graphicFrame>
      <p:sp>
        <p:nvSpPr>
          <p:cNvPr id="12" name="Rectangle 11">
            <a:extLst>
              <a:ext uri="{FF2B5EF4-FFF2-40B4-BE49-F238E27FC236}">
                <a16:creationId xmlns:a16="http://schemas.microsoft.com/office/drawing/2014/main" id="{B1E09D71-1BB1-F882-1F46-993864999372}"/>
              </a:ext>
            </a:extLst>
          </p:cNvPr>
          <p:cNvSpPr/>
          <p:nvPr/>
        </p:nvSpPr>
        <p:spPr>
          <a:xfrm>
            <a:off x="7396192" y="2349499"/>
            <a:ext cx="1320800" cy="31749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graphicFrame>
        <p:nvGraphicFramePr>
          <p:cNvPr id="13" name="Tableau 24">
            <a:extLst>
              <a:ext uri="{FF2B5EF4-FFF2-40B4-BE49-F238E27FC236}">
                <a16:creationId xmlns:a16="http://schemas.microsoft.com/office/drawing/2014/main" id="{14E30816-E8F6-D247-7E56-B6637F62BE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2098146"/>
              </p:ext>
            </p:extLst>
          </p:nvPr>
        </p:nvGraphicFramePr>
        <p:xfrm>
          <a:off x="9288462" y="2919413"/>
          <a:ext cx="436534" cy="914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36534">
                  <a:extLst>
                    <a:ext uri="{9D8B030D-6E8A-4147-A177-3AD203B41FA5}">
                      <a16:colId xmlns:a16="http://schemas.microsoft.com/office/drawing/2014/main" val="26691723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2400" dirty="0"/>
                        <a:t> 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035639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2400" dirty="0"/>
                        <a:t> 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18992313"/>
                  </a:ext>
                </a:extLst>
              </a:tr>
            </a:tbl>
          </a:graphicData>
        </a:graphic>
      </p:graphicFrame>
      <p:sp>
        <p:nvSpPr>
          <p:cNvPr id="14" name="ZoneTexte 13">
            <a:extLst>
              <a:ext uri="{FF2B5EF4-FFF2-40B4-BE49-F238E27FC236}">
                <a16:creationId xmlns:a16="http://schemas.microsoft.com/office/drawing/2014/main" id="{C09ED652-3F48-0A12-AC94-98E2BB0F99D4}"/>
              </a:ext>
            </a:extLst>
          </p:cNvPr>
          <p:cNvSpPr txBox="1"/>
          <p:nvPr/>
        </p:nvSpPr>
        <p:spPr>
          <a:xfrm rot="3454453">
            <a:off x="8430865" y="3715487"/>
            <a:ext cx="1041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un entier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1B9485F6-D4E2-7DB9-8CF6-FA2420BD9DE3}"/>
              </a:ext>
            </a:extLst>
          </p:cNvPr>
          <p:cNvSpPr txBox="1"/>
          <p:nvPr/>
        </p:nvSpPr>
        <p:spPr>
          <a:xfrm rot="3454453">
            <a:off x="9305503" y="4219834"/>
            <a:ext cx="13244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une fraction</a:t>
            </a:r>
          </a:p>
        </p:txBody>
      </p:sp>
      <p:graphicFrame>
        <p:nvGraphicFramePr>
          <p:cNvPr id="16" name="Tableau 24">
            <a:extLst>
              <a:ext uri="{FF2B5EF4-FFF2-40B4-BE49-F238E27FC236}">
                <a16:creationId xmlns:a16="http://schemas.microsoft.com/office/drawing/2014/main" id="{D325FFB7-2BB8-9884-92A3-B83430A3A0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2907877"/>
              </p:ext>
            </p:extLst>
          </p:nvPr>
        </p:nvGraphicFramePr>
        <p:xfrm>
          <a:off x="7670080" y="4723577"/>
          <a:ext cx="623406" cy="914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23406">
                  <a:extLst>
                    <a:ext uri="{9D8B030D-6E8A-4147-A177-3AD203B41FA5}">
                      <a16:colId xmlns:a16="http://schemas.microsoft.com/office/drawing/2014/main" val="26691723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2400" dirty="0"/>
                        <a:t> 11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035639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2400" dirty="0"/>
                        <a:t>4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18992313"/>
                  </a:ext>
                </a:extLst>
              </a:tr>
            </a:tbl>
          </a:graphicData>
        </a:graphic>
      </p:graphicFrame>
      <p:graphicFrame>
        <p:nvGraphicFramePr>
          <p:cNvPr id="17" name="Tableau 24">
            <a:extLst>
              <a:ext uri="{FF2B5EF4-FFF2-40B4-BE49-F238E27FC236}">
                <a16:creationId xmlns:a16="http://schemas.microsoft.com/office/drawing/2014/main" id="{9908651D-D2BB-0A94-E725-E48FE635D0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7636535"/>
              </p:ext>
            </p:extLst>
          </p:nvPr>
        </p:nvGraphicFramePr>
        <p:xfrm>
          <a:off x="9238500" y="4723577"/>
          <a:ext cx="436534" cy="914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36534">
                  <a:extLst>
                    <a:ext uri="{9D8B030D-6E8A-4147-A177-3AD203B41FA5}">
                      <a16:colId xmlns:a16="http://schemas.microsoft.com/office/drawing/2014/main" val="26691723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2400" dirty="0"/>
                        <a:t> 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035639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2400" dirty="0"/>
                        <a:t> 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18992313"/>
                  </a:ext>
                </a:extLst>
              </a:tr>
            </a:tbl>
          </a:graphicData>
        </a:graphic>
      </p:graphicFrame>
      <p:sp>
        <p:nvSpPr>
          <p:cNvPr id="19" name="ZoneTexte 18">
            <a:extLst>
              <a:ext uri="{FF2B5EF4-FFF2-40B4-BE49-F238E27FC236}">
                <a16:creationId xmlns:a16="http://schemas.microsoft.com/office/drawing/2014/main" id="{BD0A2D3A-E671-528A-8177-E633D995DBB2}"/>
              </a:ext>
            </a:extLst>
          </p:cNvPr>
          <p:cNvSpPr txBox="1"/>
          <p:nvPr/>
        </p:nvSpPr>
        <p:spPr>
          <a:xfrm rot="3454453">
            <a:off x="8380903" y="5519651"/>
            <a:ext cx="1041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un entier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6EBD5C85-45C5-F5C8-5788-2967D3FF9352}"/>
              </a:ext>
            </a:extLst>
          </p:cNvPr>
          <p:cNvSpPr txBox="1"/>
          <p:nvPr/>
        </p:nvSpPr>
        <p:spPr>
          <a:xfrm rot="3454453">
            <a:off x="9255541" y="6023998"/>
            <a:ext cx="13244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une fraction</a:t>
            </a:r>
          </a:p>
        </p:txBody>
      </p:sp>
    </p:spTree>
    <p:extLst>
      <p:ext uri="{BB962C8B-B14F-4D97-AF65-F5344CB8AC3E}">
        <p14:creationId xmlns:p14="http://schemas.microsoft.com/office/powerpoint/2010/main" val="13257812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5D81DA45-BAD2-5982-B986-F1C06A1D5A4D}"/>
              </a:ext>
            </a:extLst>
          </p:cNvPr>
          <p:cNvSpPr txBox="1"/>
          <p:nvPr/>
        </p:nvSpPr>
        <p:spPr>
          <a:xfrm>
            <a:off x="1914348" y="600483"/>
            <a:ext cx="8363316" cy="41088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8000" dirty="0"/>
              <a:t>Français</a:t>
            </a:r>
          </a:p>
          <a:p>
            <a:pPr algn="ctr"/>
            <a:r>
              <a:rPr lang="fr-FR" sz="11500" dirty="0">
                <a:solidFill>
                  <a:schemeClr val="accent4"/>
                </a:solidFill>
              </a:rPr>
              <a:t>Entrainement</a:t>
            </a:r>
          </a:p>
          <a:p>
            <a:pPr algn="ctr"/>
            <a:r>
              <a:rPr lang="fr-FR" sz="6600" dirty="0"/>
              <a:t>10:20-10:40</a:t>
            </a:r>
            <a:endParaRPr lang="fr-FR" sz="9600" dirty="0"/>
          </a:p>
        </p:txBody>
      </p:sp>
    </p:spTree>
    <p:extLst>
      <p:ext uri="{BB962C8B-B14F-4D97-AF65-F5344CB8AC3E}">
        <p14:creationId xmlns:p14="http://schemas.microsoft.com/office/powerpoint/2010/main" val="82728565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 : coins arrondis 1">
            <a:extLst>
              <a:ext uri="{FF2B5EF4-FFF2-40B4-BE49-F238E27FC236}">
                <a16:creationId xmlns:a16="http://schemas.microsoft.com/office/drawing/2014/main" id="{8CCBB76F-1D43-0AFD-7C6C-A4EBA88CB94A}"/>
              </a:ext>
            </a:extLst>
          </p:cNvPr>
          <p:cNvSpPr/>
          <p:nvPr/>
        </p:nvSpPr>
        <p:spPr>
          <a:xfrm rot="16200000">
            <a:off x="-2853303" y="3226921"/>
            <a:ext cx="6598681" cy="415826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/>
              <a:t>Révisions</a:t>
            </a:r>
          </a:p>
        </p:txBody>
      </p:sp>
      <p:pic>
        <p:nvPicPr>
          <p:cNvPr id="4" name="Graphique 3">
            <a:extLst>
              <a:ext uri="{FF2B5EF4-FFF2-40B4-BE49-F238E27FC236}">
                <a16:creationId xmlns:a16="http://schemas.microsoft.com/office/drawing/2014/main" id="{58663A7E-5D30-999B-33EF-D400CDA23CA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74889" y="212345"/>
            <a:ext cx="578987" cy="559443"/>
          </a:xfrm>
          <a:prstGeom prst="rect">
            <a:avLst/>
          </a:prstGeom>
        </p:spPr>
      </p:pic>
      <p:pic>
        <p:nvPicPr>
          <p:cNvPr id="3" name="Graphique 2">
            <a:extLst>
              <a:ext uri="{FF2B5EF4-FFF2-40B4-BE49-F238E27FC236}">
                <a16:creationId xmlns:a16="http://schemas.microsoft.com/office/drawing/2014/main" id="{6C46FC3A-BA5E-3637-9483-E6F39E03881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t="15370"/>
          <a:stretch/>
        </p:blipFill>
        <p:spPr>
          <a:xfrm>
            <a:off x="6799831" y="-683657"/>
            <a:ext cx="627062" cy="365768"/>
          </a:xfrm>
          <a:prstGeom prst="rect">
            <a:avLst/>
          </a:prstGeom>
        </p:spPr>
      </p:pic>
      <p:pic>
        <p:nvPicPr>
          <p:cNvPr id="7" name="Graphique 6">
            <a:extLst>
              <a:ext uri="{FF2B5EF4-FFF2-40B4-BE49-F238E27FC236}">
                <a16:creationId xmlns:a16="http://schemas.microsoft.com/office/drawing/2014/main" id="{A5C44041-FBC8-AB47-89D6-621687E13E5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t="15370"/>
          <a:stretch/>
        </p:blipFill>
        <p:spPr>
          <a:xfrm>
            <a:off x="10658756" y="-475218"/>
            <a:ext cx="627062" cy="365768"/>
          </a:xfrm>
          <a:prstGeom prst="rect">
            <a:avLst/>
          </a:prstGeom>
        </p:spPr>
      </p:pic>
      <p:sp>
        <p:nvSpPr>
          <p:cNvPr id="8" name="Espace réservé du contenu 3">
            <a:extLst>
              <a:ext uri="{FF2B5EF4-FFF2-40B4-BE49-F238E27FC236}">
                <a16:creationId xmlns:a16="http://schemas.microsoft.com/office/drawing/2014/main" id="{BE59B4FF-4446-78C4-4833-F262856E3AC8}"/>
              </a:ext>
            </a:extLst>
          </p:cNvPr>
          <p:cNvSpPr txBox="1">
            <a:spLocks/>
          </p:cNvSpPr>
          <p:nvPr/>
        </p:nvSpPr>
        <p:spPr>
          <a:xfrm>
            <a:off x="849313" y="156651"/>
            <a:ext cx="11237912" cy="1100649"/>
          </a:xfrm>
          <a:prstGeom prst="rect">
            <a:avLst/>
          </a:prstGeom>
          <a:ln>
            <a:solidFill>
              <a:srgbClr val="00B05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dirty="0">
                <a:solidFill>
                  <a:srgbClr val="00B050"/>
                </a:solidFill>
              </a:rPr>
              <a:t>Les accords dans le groupe nominal</a:t>
            </a:r>
          </a:p>
          <a:p>
            <a:r>
              <a:rPr lang="fr-FR" dirty="0"/>
              <a:t>Matériel : </a:t>
            </a:r>
            <a:r>
              <a:rPr lang="fr-FR" sz="2400" dirty="0">
                <a:solidFill>
                  <a:srgbClr val="00B050"/>
                </a:solidFill>
              </a:rPr>
              <a:t>Ardoise</a:t>
            </a:r>
          </a:p>
        </p:txBody>
      </p:sp>
      <p:pic>
        <p:nvPicPr>
          <p:cNvPr id="9" name="Graphique 8">
            <a:extLst>
              <a:ext uri="{FF2B5EF4-FFF2-40B4-BE49-F238E27FC236}">
                <a16:creationId xmlns:a16="http://schemas.microsoft.com/office/drawing/2014/main" id="{8B9DC245-55CA-E302-0DE9-3414BA219E1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689503" y="147532"/>
            <a:ext cx="578987" cy="559443"/>
          </a:xfrm>
          <a:prstGeom prst="rect">
            <a:avLst/>
          </a:prstGeom>
        </p:spPr>
      </p:pic>
      <p:sp>
        <p:nvSpPr>
          <p:cNvPr id="6" name="Espace réservé du contenu 3">
            <a:extLst>
              <a:ext uri="{FF2B5EF4-FFF2-40B4-BE49-F238E27FC236}">
                <a16:creationId xmlns:a16="http://schemas.microsoft.com/office/drawing/2014/main" id="{995E1BFA-449E-D1B2-E51E-0A6875057296}"/>
              </a:ext>
            </a:extLst>
          </p:cNvPr>
          <p:cNvSpPr txBox="1">
            <a:spLocks/>
          </p:cNvSpPr>
          <p:nvPr/>
        </p:nvSpPr>
        <p:spPr>
          <a:xfrm>
            <a:off x="849313" y="1343025"/>
            <a:ext cx="5561012" cy="5391150"/>
          </a:xfrm>
          <a:prstGeom prst="rect">
            <a:avLst/>
          </a:prstGeom>
          <a:ln>
            <a:solidFill>
              <a:srgbClr val="00B05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fr-FR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un enfant (sage) : des ...</a:t>
            </a:r>
          </a:p>
          <a:p>
            <a:pPr>
              <a:lnSpc>
                <a:spcPct val="150000"/>
              </a:lnSpc>
            </a:pPr>
            <a:r>
              <a:rPr lang="fr-FR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une règle (interdit) : des ...</a:t>
            </a:r>
          </a:p>
          <a:p>
            <a:pPr>
              <a:lnSpc>
                <a:spcPct val="150000"/>
              </a:lnSpc>
            </a:pPr>
            <a:r>
              <a:rPr lang="fr-FR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un tableau (beau) : des ...</a:t>
            </a:r>
          </a:p>
          <a:p>
            <a:pPr>
              <a:lnSpc>
                <a:spcPct val="150000"/>
              </a:lnSpc>
            </a:pPr>
            <a:r>
              <a:rPr lang="fr-FR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un crayon (gris) : des ...</a:t>
            </a:r>
          </a:p>
          <a:p>
            <a:pPr>
              <a:lnSpc>
                <a:spcPct val="150000"/>
              </a:lnSpc>
            </a:pPr>
            <a:r>
              <a:rPr lang="fr-FR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le cheval (calme) : les ...</a:t>
            </a:r>
            <a:endParaRPr lang="fr-FR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2" name="Espace réservé du contenu 3">
            <a:extLst>
              <a:ext uri="{FF2B5EF4-FFF2-40B4-BE49-F238E27FC236}">
                <a16:creationId xmlns:a16="http://schemas.microsoft.com/office/drawing/2014/main" id="{3A68DCD1-24A0-5FC9-B48D-225134E7FEA9}"/>
              </a:ext>
            </a:extLst>
          </p:cNvPr>
          <p:cNvSpPr txBox="1">
            <a:spLocks/>
          </p:cNvSpPr>
          <p:nvPr/>
        </p:nvSpPr>
        <p:spPr>
          <a:xfrm>
            <a:off x="6468269" y="1343025"/>
            <a:ext cx="5618956" cy="5391150"/>
          </a:xfrm>
          <a:prstGeom prst="rect">
            <a:avLst/>
          </a:prstGeom>
          <a:ln>
            <a:solidFill>
              <a:schemeClr val="accent2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fr-FR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un clown (joyeux) : des ...</a:t>
            </a:r>
          </a:p>
          <a:p>
            <a:pPr>
              <a:lnSpc>
                <a:spcPct val="150000"/>
              </a:lnSpc>
            </a:pPr>
            <a:r>
              <a:rPr lang="fr-FR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un travail (efficace) : des ...</a:t>
            </a:r>
          </a:p>
          <a:p>
            <a:pPr>
              <a:lnSpc>
                <a:spcPct val="150000"/>
              </a:lnSpc>
            </a:pPr>
            <a:r>
              <a:rPr lang="fr-FR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la souris (blanc) : les ...</a:t>
            </a:r>
          </a:p>
          <a:p>
            <a:pPr>
              <a:lnSpc>
                <a:spcPct val="150000"/>
              </a:lnSpc>
            </a:pPr>
            <a:r>
              <a:rPr lang="fr-FR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un exercice (oral) : des ...</a:t>
            </a:r>
          </a:p>
          <a:p>
            <a:pPr>
              <a:lnSpc>
                <a:spcPct val="150000"/>
              </a:lnSpc>
            </a:pPr>
            <a:r>
              <a:rPr lang="fr-FR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la chanteuse (connu) : les ...</a:t>
            </a:r>
            <a:endParaRPr lang="fr-FR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50971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>
            <a:extLst>
              <a:ext uri="{FF2B5EF4-FFF2-40B4-BE49-F238E27FC236}">
                <a16:creationId xmlns:a16="http://schemas.microsoft.com/office/drawing/2014/main" id="{5E65A8CA-39CE-939C-AF1E-3FE7B571DE40}"/>
              </a:ext>
            </a:extLst>
          </p:cNvPr>
          <p:cNvSpPr txBox="1"/>
          <p:nvPr/>
        </p:nvSpPr>
        <p:spPr>
          <a:xfrm>
            <a:off x="685800" y="0"/>
            <a:ext cx="30101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Friday morning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C2E44CFB-EC91-BD2A-038C-CD63E51BD3F7}"/>
              </a:ext>
            </a:extLst>
          </p:cNvPr>
          <p:cNvSpPr txBox="1"/>
          <p:nvPr/>
        </p:nvSpPr>
        <p:spPr>
          <a:xfrm>
            <a:off x="6362700" y="-1"/>
            <a:ext cx="5143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Friday afternoon</a:t>
            </a:r>
          </a:p>
        </p:txBody>
      </p:sp>
      <p:graphicFrame>
        <p:nvGraphicFramePr>
          <p:cNvPr id="2" name="Tableau 5">
            <a:extLst>
              <a:ext uri="{FF2B5EF4-FFF2-40B4-BE49-F238E27FC236}">
                <a16:creationId xmlns:a16="http://schemas.microsoft.com/office/drawing/2014/main" id="{6B869DB4-7552-0A76-9F22-97377CEBB9B0}"/>
              </a:ext>
            </a:extLst>
          </p:cNvPr>
          <p:cNvGraphicFramePr>
            <a:graphicFrameLocks noGrp="1"/>
          </p:cNvGraphicFramePr>
          <p:nvPr/>
        </p:nvGraphicFramePr>
        <p:xfrm>
          <a:off x="685800" y="615850"/>
          <a:ext cx="4965700" cy="5752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2850">
                  <a:extLst>
                    <a:ext uri="{9D8B030D-6E8A-4147-A177-3AD203B41FA5}">
                      <a16:colId xmlns:a16="http://schemas.microsoft.com/office/drawing/2014/main" val="1895514351"/>
                    </a:ext>
                  </a:extLst>
                </a:gridCol>
                <a:gridCol w="2482850">
                  <a:extLst>
                    <a:ext uri="{9D8B030D-6E8A-4147-A177-3AD203B41FA5}">
                      <a16:colId xmlns:a16="http://schemas.microsoft.com/office/drawing/2014/main" val="324887429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CE2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CM1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6099694"/>
                  </a:ext>
                </a:extLst>
              </a:tr>
              <a:tr h="513914">
                <a:tc gridSpan="2"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Accueil et rituels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7748669"/>
                  </a:ext>
                </a:extLst>
              </a:tr>
              <a:tr h="741680">
                <a:tc gridSpan="2"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Anglais</a:t>
                      </a:r>
                    </a:p>
                  </a:txBody>
                  <a:tcPr anchor="ctr">
                    <a:solidFill>
                      <a:srgbClr val="FF7C8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solidFill>
                      <a:srgbClr val="FF7C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2127635"/>
                  </a:ext>
                </a:extLst>
              </a:tr>
              <a:tr h="1548000">
                <a:tc gridSpan="2">
                  <a:txBody>
                    <a:bodyPr/>
                    <a:lstStyle/>
                    <a:p>
                      <a:pPr algn="ctr"/>
                      <a:r>
                        <a:rPr lang="fr-FR" sz="3200" dirty="0"/>
                        <a:t>Mathématiques</a:t>
                      </a: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6711595"/>
                  </a:ext>
                </a:extLst>
              </a:tr>
              <a:tr h="518400">
                <a:tc gridSpan="2"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Break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1263523"/>
                  </a:ext>
                </a:extLst>
              </a:tr>
              <a:tr h="1908000">
                <a:tc gridSpan="2">
                  <a:txBody>
                    <a:bodyPr/>
                    <a:lstStyle/>
                    <a:p>
                      <a:pPr algn="ctr"/>
                      <a:endParaRPr lang="fr-FR" sz="310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fr-FR" sz="3100" dirty="0">
                          <a:solidFill>
                            <a:schemeClr val="tx1"/>
                          </a:solidFill>
                        </a:rPr>
                        <a:t>Français</a:t>
                      </a:r>
                    </a:p>
                    <a:p>
                      <a:pPr algn="ctr"/>
                      <a:endParaRPr lang="fr-FR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2184685"/>
                  </a:ext>
                </a:extLst>
              </a:tr>
            </a:tbl>
          </a:graphicData>
        </a:graphic>
      </p:graphicFrame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15CD4992-17BB-34EC-7F91-9DBE2892AF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4452024"/>
              </p:ext>
            </p:extLst>
          </p:nvPr>
        </p:nvGraphicFramePr>
        <p:xfrm>
          <a:off x="6362700" y="614480"/>
          <a:ext cx="4965700" cy="57902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2850">
                  <a:extLst>
                    <a:ext uri="{9D8B030D-6E8A-4147-A177-3AD203B41FA5}">
                      <a16:colId xmlns:a16="http://schemas.microsoft.com/office/drawing/2014/main" val="1895514351"/>
                    </a:ext>
                  </a:extLst>
                </a:gridCol>
                <a:gridCol w="2482850">
                  <a:extLst>
                    <a:ext uri="{9D8B030D-6E8A-4147-A177-3AD203B41FA5}">
                      <a16:colId xmlns:a16="http://schemas.microsoft.com/office/drawing/2014/main" val="3248874294"/>
                    </a:ext>
                  </a:extLst>
                </a:gridCol>
              </a:tblGrid>
              <a:tr h="513218"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CE2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CM1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6099694"/>
                  </a:ext>
                </a:extLst>
              </a:tr>
              <a:tr h="549856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2800" dirty="0"/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solidFill>
                      <a:srgbClr val="FF7C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2127635"/>
                  </a:ext>
                </a:extLst>
              </a:tr>
              <a:tr h="12960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2800" dirty="0"/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334336"/>
                  </a:ext>
                </a:extLst>
              </a:tr>
              <a:tr h="3600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2800" dirty="0"/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8266165"/>
                  </a:ext>
                </a:extLst>
              </a:tr>
              <a:tr h="513218">
                <a:tc gridSpan="2">
                  <a:txBody>
                    <a:bodyPr/>
                    <a:lstStyle/>
                    <a:p>
                      <a:pPr algn="l"/>
                      <a:r>
                        <a:rPr lang="fr-FR" sz="2800" dirty="0"/>
                        <a:t>       Break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132495"/>
                  </a:ext>
                </a:extLst>
              </a:tr>
              <a:tr h="935869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800" dirty="0"/>
                        <a:t>Arts visuels</a:t>
                      </a:r>
                    </a:p>
                  </a:txBody>
                  <a:tcPr anchor="ctr">
                    <a:solidFill>
                      <a:srgbClr val="FF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2856949"/>
                  </a:ext>
                </a:extLst>
              </a:tr>
              <a:tr h="935869">
                <a:tc gridSpan="2">
                  <a:txBody>
                    <a:bodyPr/>
                    <a:lstStyle/>
                    <a:p>
                      <a:pPr algn="ctr"/>
                      <a:r>
                        <a:rPr lang="fr-FR" sz="2800" i="0" dirty="0"/>
                        <a:t>Anglais </a:t>
                      </a:r>
                      <a:r>
                        <a:rPr lang="fr-FR" sz="2800" i="1" dirty="0" err="1"/>
                        <a:t>Words</a:t>
                      </a:r>
                      <a:r>
                        <a:rPr lang="fr-FR" sz="2800" i="1" dirty="0"/>
                        <a:t> of the </a:t>
                      </a:r>
                      <a:r>
                        <a:rPr lang="fr-FR" sz="2800" i="1" dirty="0" err="1"/>
                        <a:t>week</a:t>
                      </a:r>
                      <a:endParaRPr lang="fr-FR" sz="2800" i="1" dirty="0"/>
                    </a:p>
                  </a:txBody>
                  <a:tcPr anchor="ctr">
                    <a:solidFill>
                      <a:srgbClr val="FF7C8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5319772"/>
                  </a:ext>
                </a:extLst>
              </a:tr>
              <a:tr h="513218">
                <a:tc gridSpan="2">
                  <a:txBody>
                    <a:bodyPr/>
                    <a:lstStyle/>
                    <a:p>
                      <a:pPr algn="ctr"/>
                      <a:r>
                        <a:rPr lang="fr-FR" sz="2800" i="0" dirty="0"/>
                        <a:t>Lecture offerte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2000" i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2184685"/>
                  </a:ext>
                </a:extLst>
              </a:tr>
            </a:tbl>
          </a:graphicData>
        </a:graphic>
      </p:graphicFrame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4B3817B8-F5E2-B7E5-9B7C-138B15CA04F7}"/>
              </a:ext>
            </a:extLst>
          </p:cNvPr>
          <p:cNvSpPr/>
          <p:nvPr/>
        </p:nvSpPr>
        <p:spPr>
          <a:xfrm rot="16200000">
            <a:off x="3112341" y="3235406"/>
            <a:ext cx="5789520" cy="547666"/>
          </a:xfrm>
          <a:prstGeom prst="round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/>
              <a:t>lunch break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A4CB2BA0-3748-6453-5364-59C4F5C4132E}"/>
              </a:ext>
            </a:extLst>
          </p:cNvPr>
          <p:cNvSpPr txBox="1"/>
          <p:nvPr/>
        </p:nvSpPr>
        <p:spPr>
          <a:xfrm>
            <a:off x="8845550" y="1094086"/>
            <a:ext cx="2482850" cy="243143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fr-FR" sz="2000" dirty="0"/>
          </a:p>
          <a:p>
            <a:pPr algn="ctr"/>
            <a:endParaRPr lang="fr-FR" sz="2400" dirty="0"/>
          </a:p>
          <a:p>
            <a:pPr algn="ctr"/>
            <a:endParaRPr lang="fr-FR" sz="2000" dirty="0"/>
          </a:p>
          <a:p>
            <a:pPr algn="ctr"/>
            <a:r>
              <a:rPr lang="fr-FR" sz="2800" dirty="0"/>
              <a:t>Piscine</a:t>
            </a:r>
          </a:p>
          <a:p>
            <a:pPr algn="ctr"/>
            <a:endParaRPr lang="fr-FR" sz="2800" dirty="0"/>
          </a:p>
          <a:p>
            <a:pPr algn="ctr"/>
            <a:endParaRPr lang="fr-FR" sz="2800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B700C648-EF59-BA9D-25B3-B688373F162A}"/>
              </a:ext>
            </a:extLst>
          </p:cNvPr>
          <p:cNvSpPr txBox="1"/>
          <p:nvPr/>
        </p:nvSpPr>
        <p:spPr>
          <a:xfrm>
            <a:off x="6509766" y="2106366"/>
            <a:ext cx="21579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/>
              <a:t>Danse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C076BCC5-20A1-0FB1-85D4-31466970973B}"/>
              </a:ext>
            </a:extLst>
          </p:cNvPr>
          <p:cNvSpPr txBox="1"/>
          <p:nvPr/>
        </p:nvSpPr>
        <p:spPr>
          <a:xfrm>
            <a:off x="6607302" y="1183061"/>
            <a:ext cx="21579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/>
              <a:t>Français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B1EE597F-DCFD-1BCA-60B2-4BD4323FC6F2}"/>
              </a:ext>
            </a:extLst>
          </p:cNvPr>
          <p:cNvSpPr txBox="1"/>
          <p:nvPr/>
        </p:nvSpPr>
        <p:spPr>
          <a:xfrm>
            <a:off x="6605800" y="2957151"/>
            <a:ext cx="21579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/>
              <a:t>Français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2197312-05C6-AF3B-B4EC-9183A92E8AED}"/>
              </a:ext>
            </a:extLst>
          </p:cNvPr>
          <p:cNvSpPr/>
          <p:nvPr/>
        </p:nvSpPr>
        <p:spPr>
          <a:xfrm>
            <a:off x="6362700" y="4895850"/>
            <a:ext cx="4965700" cy="971549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891409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5D81DA45-BAD2-5982-B986-F1C06A1D5A4D}"/>
              </a:ext>
            </a:extLst>
          </p:cNvPr>
          <p:cNvSpPr txBox="1"/>
          <p:nvPr/>
        </p:nvSpPr>
        <p:spPr>
          <a:xfrm>
            <a:off x="0" y="210046"/>
            <a:ext cx="120396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600" dirty="0"/>
              <a:t>Français</a:t>
            </a:r>
          </a:p>
          <a:p>
            <a:pPr algn="ctr"/>
            <a:r>
              <a:rPr lang="fr-FR" sz="8800" dirty="0">
                <a:solidFill>
                  <a:schemeClr val="accent4"/>
                </a:solidFill>
              </a:rPr>
              <a:t>On apprend</a:t>
            </a:r>
            <a:endParaRPr lang="fr-FR" sz="11500" dirty="0">
              <a:solidFill>
                <a:schemeClr val="accent4"/>
              </a:solidFill>
            </a:endParaRPr>
          </a:p>
          <a:p>
            <a:pPr algn="ctr"/>
            <a:r>
              <a:rPr lang="fr-FR" sz="8000" dirty="0"/>
              <a:t>10:40-11:00</a:t>
            </a:r>
          </a:p>
        </p:txBody>
      </p:sp>
    </p:spTree>
    <p:extLst>
      <p:ext uri="{BB962C8B-B14F-4D97-AF65-F5344CB8AC3E}">
        <p14:creationId xmlns:p14="http://schemas.microsoft.com/office/powerpoint/2010/main" val="322521114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contenu 3">
            <a:extLst>
              <a:ext uri="{FF2B5EF4-FFF2-40B4-BE49-F238E27FC236}">
                <a16:creationId xmlns:a16="http://schemas.microsoft.com/office/drawing/2014/main" id="{821462A9-B97D-4AC7-34C6-7B971757EB22}"/>
              </a:ext>
            </a:extLst>
          </p:cNvPr>
          <p:cNvSpPr txBox="1">
            <a:spLocks/>
          </p:cNvSpPr>
          <p:nvPr/>
        </p:nvSpPr>
        <p:spPr>
          <a:xfrm>
            <a:off x="6489700" y="141588"/>
            <a:ext cx="5597525" cy="6716411"/>
          </a:xfrm>
          <a:prstGeom prst="rect">
            <a:avLst/>
          </a:prstGeom>
          <a:ln>
            <a:solidFill>
              <a:schemeClr val="accent2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dirty="0">
                <a:solidFill>
                  <a:schemeClr val="accent2"/>
                </a:solidFill>
              </a:rPr>
              <a:t>Conjugaison – le passé composé</a:t>
            </a:r>
            <a:endParaRPr lang="fr-FR" sz="3200" dirty="0">
              <a:solidFill>
                <a:schemeClr val="accent2"/>
              </a:solidFill>
            </a:endParaRPr>
          </a:p>
          <a:p>
            <a:r>
              <a:rPr lang="fr-FR" dirty="0"/>
              <a:t>Matériel : </a:t>
            </a:r>
            <a:r>
              <a:rPr lang="fr-FR" sz="2400" dirty="0"/>
              <a:t>Cahier du jour, </a:t>
            </a:r>
            <a:r>
              <a:rPr lang="fr-FR" sz="2000" dirty="0">
                <a:solidFill>
                  <a:srgbClr val="00B050"/>
                </a:solidFill>
              </a:rPr>
              <a:t>leçon 18 et 19</a:t>
            </a:r>
            <a:endParaRPr lang="fr-FR" sz="2400" dirty="0">
              <a:solidFill>
                <a:srgbClr val="00B050"/>
              </a:solidFill>
            </a:endParaRPr>
          </a:p>
          <a:p>
            <a:pPr lvl="1"/>
            <a:r>
              <a:rPr lang="fr-FR" sz="2000" dirty="0"/>
              <a:t>Relire leçon 18 et 19 puis fermer le fichier</a:t>
            </a:r>
          </a:p>
          <a:p>
            <a:pPr lvl="1"/>
            <a:r>
              <a:rPr lang="fr-FR" sz="2000" dirty="0"/>
              <a:t>Dans le cahier du jour :</a:t>
            </a:r>
          </a:p>
          <a:p>
            <a:pPr lvl="2"/>
            <a:r>
              <a:rPr lang="fr-FR" dirty="0"/>
              <a:t>écrire le titre</a:t>
            </a:r>
          </a:p>
          <a:p>
            <a:pPr lvl="2"/>
            <a:r>
              <a:rPr lang="fr-FR" dirty="0"/>
              <a:t>choisir 4 verbes parmi les suivants et écrire leur conjugaison au passé composé</a:t>
            </a:r>
          </a:p>
          <a:p>
            <a:pPr lvl="2"/>
            <a:endParaRPr lang="fr-FR" dirty="0"/>
          </a:p>
          <a:p>
            <a:pPr lvl="2"/>
            <a:endParaRPr lang="fr-FR" dirty="0"/>
          </a:p>
          <a:p>
            <a:pPr lvl="2"/>
            <a:endParaRPr lang="fr-FR" dirty="0"/>
          </a:p>
          <a:p>
            <a:pPr lvl="2"/>
            <a:endParaRPr lang="fr-FR" dirty="0"/>
          </a:p>
          <a:p>
            <a:pPr lvl="2"/>
            <a:endParaRPr lang="fr-FR" dirty="0"/>
          </a:p>
          <a:p>
            <a:pPr lvl="2"/>
            <a:endParaRPr lang="fr-FR" dirty="0"/>
          </a:p>
          <a:p>
            <a:pPr lvl="2"/>
            <a:endParaRPr lang="fr-FR" dirty="0"/>
          </a:p>
          <a:p>
            <a:pPr lvl="2"/>
            <a:endParaRPr lang="fr-FR" dirty="0"/>
          </a:p>
          <a:p>
            <a:pPr lvl="2"/>
            <a:endParaRPr lang="fr-FR" dirty="0"/>
          </a:p>
          <a:p>
            <a:pPr lvl="2"/>
            <a:endParaRPr lang="fr-FR" dirty="0"/>
          </a:p>
          <a:p>
            <a:pPr marL="914400" lvl="2" indent="0">
              <a:buNone/>
            </a:pPr>
            <a:r>
              <a:rPr lang="fr-FR" sz="2000" dirty="0">
                <a:solidFill>
                  <a:srgbClr val="00B050"/>
                </a:solidFill>
              </a:rPr>
              <a:t>Autocorrection en vert, une fois terminé</a:t>
            </a:r>
            <a:endParaRPr lang="fr-FR" sz="1700" dirty="0">
              <a:solidFill>
                <a:srgbClr val="00B050"/>
              </a:solidFill>
            </a:endParaRPr>
          </a:p>
        </p:txBody>
      </p:sp>
      <p:sp>
        <p:nvSpPr>
          <p:cNvPr id="2" name="Rectangle : coins arrondis 1">
            <a:extLst>
              <a:ext uri="{FF2B5EF4-FFF2-40B4-BE49-F238E27FC236}">
                <a16:creationId xmlns:a16="http://schemas.microsoft.com/office/drawing/2014/main" id="{8CCBB76F-1D43-0AFD-7C6C-A4EBA88CB94A}"/>
              </a:ext>
            </a:extLst>
          </p:cNvPr>
          <p:cNvSpPr/>
          <p:nvPr/>
        </p:nvSpPr>
        <p:spPr>
          <a:xfrm rot="16200000">
            <a:off x="-2853303" y="3226921"/>
            <a:ext cx="6598681" cy="415826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800" dirty="0"/>
          </a:p>
        </p:txBody>
      </p:sp>
      <p:pic>
        <p:nvPicPr>
          <p:cNvPr id="10" name="Graphique 9">
            <a:extLst>
              <a:ext uri="{FF2B5EF4-FFF2-40B4-BE49-F238E27FC236}">
                <a16:creationId xmlns:a16="http://schemas.microsoft.com/office/drawing/2014/main" id="{FBCB067B-3163-1457-9C7D-461F22DCC65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5370"/>
          <a:stretch/>
        </p:blipFill>
        <p:spPr>
          <a:xfrm>
            <a:off x="11460163" y="268906"/>
            <a:ext cx="627062" cy="365768"/>
          </a:xfrm>
          <a:prstGeom prst="rect">
            <a:avLst/>
          </a:prstGeom>
        </p:spPr>
      </p:pic>
      <p:sp>
        <p:nvSpPr>
          <p:cNvPr id="7" name="Espace réservé du contenu 3">
            <a:extLst>
              <a:ext uri="{FF2B5EF4-FFF2-40B4-BE49-F238E27FC236}">
                <a16:creationId xmlns:a16="http://schemas.microsoft.com/office/drawing/2014/main" id="{73B5FA06-B128-5C74-2EAD-5C1E39B248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9313" y="135493"/>
            <a:ext cx="5561012" cy="6587014"/>
          </a:xfrm>
          <a:ln>
            <a:solidFill>
              <a:srgbClr val="00B050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>
                <a:solidFill>
                  <a:srgbClr val="00B050"/>
                </a:solidFill>
              </a:rPr>
              <a:t>Conjugaison – le passé composé</a:t>
            </a:r>
          </a:p>
          <a:p>
            <a:r>
              <a:rPr lang="fr-FR" sz="2400" dirty="0"/>
              <a:t>Rappel sur ce qu’est le passé composé :</a:t>
            </a:r>
          </a:p>
          <a:p>
            <a:pPr lvl="1"/>
            <a:endParaRPr lang="fr-FR" sz="2000" dirty="0"/>
          </a:p>
          <a:p>
            <a:pPr marL="0" indent="0">
              <a:buNone/>
            </a:pPr>
            <a:endParaRPr lang="fr-FR" sz="2000" dirty="0"/>
          </a:p>
          <a:p>
            <a:pPr marL="0" indent="0">
              <a:buNone/>
            </a:pPr>
            <a:endParaRPr lang="fr-FR" sz="2000" dirty="0"/>
          </a:p>
          <a:p>
            <a:pPr marL="0" indent="0">
              <a:buNone/>
            </a:pPr>
            <a:endParaRPr lang="fr-FR" sz="2000" dirty="0"/>
          </a:p>
          <a:p>
            <a:pPr marL="0" indent="0">
              <a:buNone/>
            </a:pPr>
            <a:endParaRPr lang="fr-FR" sz="2000" dirty="0"/>
          </a:p>
          <a:p>
            <a:pPr marL="0" indent="0">
              <a:buNone/>
            </a:pPr>
            <a:endParaRPr lang="fr-FR" sz="2000" dirty="0"/>
          </a:p>
          <a:p>
            <a:pPr marL="0" indent="0">
              <a:buNone/>
            </a:pPr>
            <a:endParaRPr lang="fr-FR" sz="2000" dirty="0"/>
          </a:p>
          <a:p>
            <a:pPr marL="0" indent="0">
              <a:buNone/>
            </a:pPr>
            <a:endParaRPr lang="fr-FR" sz="2000" dirty="0"/>
          </a:p>
          <a:p>
            <a:pPr marL="0" indent="0">
              <a:buNone/>
            </a:pPr>
            <a:endParaRPr lang="fr-FR" sz="2000" dirty="0"/>
          </a:p>
          <a:p>
            <a:pPr marL="0" indent="0">
              <a:buNone/>
            </a:pPr>
            <a:endParaRPr lang="fr-FR" sz="2000" dirty="0"/>
          </a:p>
          <a:p>
            <a:pPr marL="0" indent="0">
              <a:buNone/>
            </a:pPr>
            <a:endParaRPr lang="fr-FR" sz="2000" dirty="0"/>
          </a:p>
          <a:p>
            <a:pPr marL="0" indent="0">
              <a:buNone/>
            </a:pPr>
            <a:endParaRPr lang="fr-FR" sz="2000" dirty="0"/>
          </a:p>
          <a:p>
            <a:pPr marL="0" indent="0">
              <a:buNone/>
            </a:pPr>
            <a:endParaRPr lang="fr-FR" sz="2000" dirty="0"/>
          </a:p>
          <a:p>
            <a:pPr marL="0" indent="0">
              <a:buNone/>
            </a:pPr>
            <a:endParaRPr lang="fr-FR" sz="2000" dirty="0"/>
          </a:p>
          <a:p>
            <a:pPr marL="0" indent="0">
              <a:buNone/>
            </a:pPr>
            <a:endParaRPr lang="fr-FR" sz="2000" dirty="0"/>
          </a:p>
          <a:p>
            <a:pPr marL="0" indent="0">
              <a:buNone/>
            </a:pPr>
            <a:endParaRPr lang="fr-FR" sz="2000" dirty="0"/>
          </a:p>
          <a:p>
            <a:pPr marL="0" indent="0">
              <a:buNone/>
            </a:pPr>
            <a:endParaRPr lang="fr-FR" sz="2000" dirty="0"/>
          </a:p>
          <a:p>
            <a:pPr marL="0" indent="0">
              <a:buNone/>
            </a:pPr>
            <a:endParaRPr lang="fr-FR" sz="2000" dirty="0"/>
          </a:p>
        </p:txBody>
      </p:sp>
      <p:pic>
        <p:nvPicPr>
          <p:cNvPr id="11" name="Graphique 10">
            <a:extLst>
              <a:ext uri="{FF2B5EF4-FFF2-40B4-BE49-F238E27FC236}">
                <a16:creationId xmlns:a16="http://schemas.microsoft.com/office/drawing/2014/main" id="{C89C4477-A6C3-53E1-87B2-15813BD9F1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803145" y="172069"/>
            <a:ext cx="578987" cy="559443"/>
          </a:xfrm>
          <a:prstGeom prst="rect">
            <a:avLst/>
          </a:prstGeom>
        </p:spPr>
      </p:pic>
      <p:sp>
        <p:nvSpPr>
          <p:cNvPr id="3" name="Parchemin : vertical 2">
            <a:extLst>
              <a:ext uri="{FF2B5EF4-FFF2-40B4-BE49-F238E27FC236}">
                <a16:creationId xmlns:a16="http://schemas.microsoft.com/office/drawing/2014/main" id="{E474D4CD-5941-DD60-A581-9D9B7D4D533B}"/>
              </a:ext>
            </a:extLst>
          </p:cNvPr>
          <p:cNvSpPr/>
          <p:nvPr/>
        </p:nvSpPr>
        <p:spPr>
          <a:xfrm>
            <a:off x="733325" y="1130300"/>
            <a:ext cx="5676999" cy="5435600"/>
          </a:xfrm>
          <a:prstGeom prst="verticalScroll">
            <a:avLst>
              <a:gd name="adj" fmla="val 6305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fr-FR" sz="2000" b="1" dirty="0">
                <a:solidFill>
                  <a:schemeClr val="tx1"/>
                </a:solidFill>
              </a:rPr>
              <a:t>Pourquoi les araignées ont-elles huit pattes ?</a:t>
            </a:r>
          </a:p>
          <a:p>
            <a:pPr>
              <a:lnSpc>
                <a:spcPct val="150000"/>
              </a:lnSpc>
            </a:pPr>
            <a:r>
              <a:rPr lang="fr-FR" sz="2000" dirty="0" err="1">
                <a:solidFill>
                  <a:schemeClr val="tx1"/>
                </a:solidFill>
              </a:rPr>
              <a:t>Aranaé</a:t>
            </a:r>
            <a:r>
              <a:rPr lang="fr-FR" sz="2000" dirty="0">
                <a:solidFill>
                  <a:schemeClr val="tx1"/>
                </a:solidFill>
              </a:rPr>
              <a:t>, la première des araignées a raconté son histoire à ses milliers de petits-enfants :</a:t>
            </a:r>
          </a:p>
          <a:p>
            <a:pPr>
              <a:lnSpc>
                <a:spcPct val="150000"/>
              </a:lnSpc>
            </a:pPr>
            <a:r>
              <a:rPr lang="fr-FR" sz="2000" dirty="0">
                <a:solidFill>
                  <a:schemeClr val="tx1"/>
                </a:solidFill>
              </a:rPr>
              <a:t>« Quand j’étais très jeune, j’ai vécu au fond de l’océan. J’étais différente : j’avais quatre pattes seulement ! Je n’avais pas d’amis. Les autres m’ont rejetée car j’étais différente. Ils se sont moqués de moi et j’ai fini par aller vivre hors de l’eau.</a:t>
            </a:r>
          </a:p>
          <a:p>
            <a:pPr>
              <a:lnSpc>
                <a:spcPct val="150000"/>
              </a:lnSpc>
            </a:pPr>
            <a:r>
              <a:rPr lang="fr-FR" sz="2000" dirty="0">
                <a:solidFill>
                  <a:schemeClr val="tx1"/>
                </a:solidFill>
              </a:rPr>
              <a:t>Je me suis installée sur la plage mais je n’étais pas à l’aise pour marcher sur le sable.</a:t>
            </a:r>
          </a:p>
        </p:txBody>
      </p:sp>
      <p:graphicFrame>
        <p:nvGraphicFramePr>
          <p:cNvPr id="4" name="Tableau 7">
            <a:extLst>
              <a:ext uri="{FF2B5EF4-FFF2-40B4-BE49-F238E27FC236}">
                <a16:creationId xmlns:a16="http://schemas.microsoft.com/office/drawing/2014/main" id="{1D560BAB-A8D6-3497-3996-01553ACFD1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8349830"/>
              </p:ext>
            </p:extLst>
          </p:nvPr>
        </p:nvGraphicFramePr>
        <p:xfrm>
          <a:off x="6625876" y="3190076"/>
          <a:ext cx="5328000" cy="111252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332000">
                  <a:extLst>
                    <a:ext uri="{9D8B030D-6E8A-4147-A177-3AD203B41FA5}">
                      <a16:colId xmlns:a16="http://schemas.microsoft.com/office/drawing/2014/main" val="4036859710"/>
                    </a:ext>
                  </a:extLst>
                </a:gridCol>
                <a:gridCol w="1332000">
                  <a:extLst>
                    <a:ext uri="{9D8B030D-6E8A-4147-A177-3AD203B41FA5}">
                      <a16:colId xmlns:a16="http://schemas.microsoft.com/office/drawing/2014/main" val="3595337569"/>
                    </a:ext>
                  </a:extLst>
                </a:gridCol>
                <a:gridCol w="1332000">
                  <a:extLst>
                    <a:ext uri="{9D8B030D-6E8A-4147-A177-3AD203B41FA5}">
                      <a16:colId xmlns:a16="http://schemas.microsoft.com/office/drawing/2014/main" val="3200139774"/>
                    </a:ext>
                  </a:extLst>
                </a:gridCol>
                <a:gridCol w="1332000">
                  <a:extLst>
                    <a:ext uri="{9D8B030D-6E8A-4147-A177-3AD203B41FA5}">
                      <a16:colId xmlns:a16="http://schemas.microsoft.com/office/drawing/2014/main" val="31236287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faire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se laver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prendre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vouloir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84567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pouvoir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voir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aller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venir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87974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récolter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dire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s’enrichir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1419796"/>
                  </a:ext>
                </a:extLst>
              </a:tr>
            </a:tbl>
          </a:graphicData>
        </a:graphic>
      </p:graphicFrame>
      <p:sp>
        <p:nvSpPr>
          <p:cNvPr id="8" name="ZoneTexte 7">
            <a:extLst>
              <a:ext uri="{FF2B5EF4-FFF2-40B4-BE49-F238E27FC236}">
                <a16:creationId xmlns:a16="http://schemas.microsoft.com/office/drawing/2014/main" id="{CA5B13C1-CBD2-5E9E-D508-B78C299BC827}"/>
              </a:ext>
            </a:extLst>
          </p:cNvPr>
          <p:cNvSpPr txBox="1"/>
          <p:nvPr/>
        </p:nvSpPr>
        <p:spPr>
          <a:xfrm>
            <a:off x="6625876" y="4533900"/>
            <a:ext cx="10795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dirty="0"/>
              <a:t>je</a:t>
            </a:r>
          </a:p>
          <a:p>
            <a:pPr algn="r"/>
            <a:r>
              <a:rPr lang="fr-FR" dirty="0"/>
              <a:t>tu</a:t>
            </a:r>
          </a:p>
          <a:p>
            <a:pPr algn="r"/>
            <a:r>
              <a:rPr lang="fr-FR" dirty="0"/>
              <a:t>elle/il/on</a:t>
            </a:r>
          </a:p>
          <a:p>
            <a:pPr algn="r"/>
            <a:r>
              <a:rPr lang="fr-FR" dirty="0"/>
              <a:t>nous</a:t>
            </a:r>
          </a:p>
          <a:p>
            <a:pPr algn="r"/>
            <a:r>
              <a:rPr lang="fr-FR" dirty="0"/>
              <a:t>vous</a:t>
            </a:r>
          </a:p>
          <a:p>
            <a:pPr algn="r"/>
            <a:r>
              <a:rPr lang="fr-FR" dirty="0"/>
              <a:t>elles/ils</a:t>
            </a:r>
          </a:p>
        </p:txBody>
      </p:sp>
    </p:spTree>
    <p:extLst>
      <p:ext uri="{BB962C8B-B14F-4D97-AF65-F5344CB8AC3E}">
        <p14:creationId xmlns:p14="http://schemas.microsoft.com/office/powerpoint/2010/main" val="427973073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contenu 3">
            <a:extLst>
              <a:ext uri="{FF2B5EF4-FFF2-40B4-BE49-F238E27FC236}">
                <a16:creationId xmlns:a16="http://schemas.microsoft.com/office/drawing/2014/main" id="{821462A9-B97D-4AC7-34C6-7B971757EB22}"/>
              </a:ext>
            </a:extLst>
          </p:cNvPr>
          <p:cNvSpPr txBox="1">
            <a:spLocks/>
          </p:cNvSpPr>
          <p:nvPr/>
        </p:nvSpPr>
        <p:spPr>
          <a:xfrm>
            <a:off x="6489700" y="141588"/>
            <a:ext cx="5597525" cy="6716411"/>
          </a:xfrm>
          <a:prstGeom prst="rect">
            <a:avLst/>
          </a:prstGeom>
          <a:ln>
            <a:solidFill>
              <a:schemeClr val="accent2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dirty="0">
                <a:solidFill>
                  <a:schemeClr val="accent2"/>
                </a:solidFill>
              </a:rPr>
              <a:t>Conjugaison – le passé composé</a:t>
            </a:r>
            <a:endParaRPr lang="fr-FR" sz="3200" dirty="0">
              <a:solidFill>
                <a:schemeClr val="accent2"/>
              </a:solidFill>
            </a:endParaRPr>
          </a:p>
          <a:p>
            <a:r>
              <a:rPr lang="fr-FR" dirty="0"/>
              <a:t>Matériel : </a:t>
            </a:r>
            <a:r>
              <a:rPr lang="fr-FR" sz="2400" dirty="0"/>
              <a:t>Cahier du jour, </a:t>
            </a:r>
            <a:r>
              <a:rPr lang="fr-FR" sz="2000" dirty="0">
                <a:solidFill>
                  <a:srgbClr val="00B050"/>
                </a:solidFill>
              </a:rPr>
              <a:t>leçon 18 et 19</a:t>
            </a:r>
            <a:endParaRPr lang="fr-FR" sz="2400" dirty="0">
              <a:solidFill>
                <a:srgbClr val="00B050"/>
              </a:solidFill>
            </a:endParaRPr>
          </a:p>
          <a:p>
            <a:pPr lvl="1"/>
            <a:r>
              <a:rPr lang="fr-FR" sz="2000" dirty="0"/>
              <a:t>Relire leçon 18 et 19 puis fermer le fichier</a:t>
            </a:r>
          </a:p>
          <a:p>
            <a:pPr lvl="1"/>
            <a:r>
              <a:rPr lang="fr-FR" sz="2000" dirty="0"/>
              <a:t>Dans le cahier du jour :</a:t>
            </a:r>
          </a:p>
          <a:p>
            <a:pPr lvl="2"/>
            <a:r>
              <a:rPr lang="fr-FR" dirty="0"/>
              <a:t>écrire le titre</a:t>
            </a:r>
          </a:p>
          <a:p>
            <a:pPr lvl="2"/>
            <a:r>
              <a:rPr lang="fr-FR" dirty="0"/>
              <a:t>choisir 4 verbes parmi les suivants et écrire leur conjugaison au passé composé</a:t>
            </a:r>
          </a:p>
          <a:p>
            <a:pPr lvl="2"/>
            <a:endParaRPr lang="fr-FR" dirty="0"/>
          </a:p>
          <a:p>
            <a:pPr lvl="2"/>
            <a:endParaRPr lang="fr-FR" dirty="0"/>
          </a:p>
          <a:p>
            <a:pPr lvl="2"/>
            <a:endParaRPr lang="fr-FR" dirty="0"/>
          </a:p>
          <a:p>
            <a:pPr lvl="2"/>
            <a:endParaRPr lang="fr-FR" dirty="0"/>
          </a:p>
          <a:p>
            <a:pPr lvl="2"/>
            <a:endParaRPr lang="fr-FR" dirty="0"/>
          </a:p>
          <a:p>
            <a:pPr lvl="2"/>
            <a:endParaRPr lang="fr-FR" dirty="0"/>
          </a:p>
          <a:p>
            <a:pPr lvl="2"/>
            <a:endParaRPr lang="fr-FR" dirty="0"/>
          </a:p>
          <a:p>
            <a:pPr lvl="2"/>
            <a:endParaRPr lang="fr-FR" dirty="0"/>
          </a:p>
          <a:p>
            <a:pPr lvl="2"/>
            <a:endParaRPr lang="fr-FR" dirty="0"/>
          </a:p>
          <a:p>
            <a:pPr lvl="2"/>
            <a:endParaRPr lang="fr-FR" dirty="0"/>
          </a:p>
          <a:p>
            <a:pPr marL="914400" lvl="2" indent="0">
              <a:buNone/>
            </a:pPr>
            <a:r>
              <a:rPr lang="fr-FR" sz="2000" dirty="0">
                <a:solidFill>
                  <a:srgbClr val="00B050"/>
                </a:solidFill>
              </a:rPr>
              <a:t>Autocorrection en vert, une fois terminé</a:t>
            </a:r>
            <a:endParaRPr lang="fr-FR" sz="1700" dirty="0">
              <a:solidFill>
                <a:srgbClr val="00B050"/>
              </a:solidFill>
            </a:endParaRPr>
          </a:p>
        </p:txBody>
      </p:sp>
      <p:sp>
        <p:nvSpPr>
          <p:cNvPr id="2" name="Rectangle : coins arrondis 1">
            <a:extLst>
              <a:ext uri="{FF2B5EF4-FFF2-40B4-BE49-F238E27FC236}">
                <a16:creationId xmlns:a16="http://schemas.microsoft.com/office/drawing/2014/main" id="{8CCBB76F-1D43-0AFD-7C6C-A4EBA88CB94A}"/>
              </a:ext>
            </a:extLst>
          </p:cNvPr>
          <p:cNvSpPr/>
          <p:nvPr/>
        </p:nvSpPr>
        <p:spPr>
          <a:xfrm rot="16200000">
            <a:off x="-2853303" y="3226921"/>
            <a:ext cx="6598681" cy="415826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800" dirty="0"/>
          </a:p>
        </p:txBody>
      </p:sp>
      <p:pic>
        <p:nvPicPr>
          <p:cNvPr id="10" name="Graphique 9">
            <a:extLst>
              <a:ext uri="{FF2B5EF4-FFF2-40B4-BE49-F238E27FC236}">
                <a16:creationId xmlns:a16="http://schemas.microsoft.com/office/drawing/2014/main" id="{FBCB067B-3163-1457-9C7D-461F22DCC65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5370"/>
          <a:stretch/>
        </p:blipFill>
        <p:spPr>
          <a:xfrm>
            <a:off x="11460163" y="268906"/>
            <a:ext cx="627062" cy="365768"/>
          </a:xfrm>
          <a:prstGeom prst="rect">
            <a:avLst/>
          </a:prstGeom>
        </p:spPr>
      </p:pic>
      <p:sp>
        <p:nvSpPr>
          <p:cNvPr id="7" name="Espace réservé du contenu 3">
            <a:extLst>
              <a:ext uri="{FF2B5EF4-FFF2-40B4-BE49-F238E27FC236}">
                <a16:creationId xmlns:a16="http://schemas.microsoft.com/office/drawing/2014/main" id="{73B5FA06-B128-5C74-2EAD-5C1E39B248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9313" y="135493"/>
            <a:ext cx="5561012" cy="6587014"/>
          </a:xfrm>
          <a:ln>
            <a:solidFill>
              <a:srgbClr val="00B050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>
                <a:solidFill>
                  <a:srgbClr val="00B050"/>
                </a:solidFill>
              </a:rPr>
              <a:t>Conjugaison – le passé composé</a:t>
            </a:r>
          </a:p>
          <a:p>
            <a:r>
              <a:rPr lang="fr-FR" sz="2400" dirty="0"/>
              <a:t>Rappel sur ce qu’est le passé composé :</a:t>
            </a:r>
          </a:p>
          <a:p>
            <a:pPr lvl="1"/>
            <a:endParaRPr lang="fr-FR" sz="2000" dirty="0"/>
          </a:p>
          <a:p>
            <a:pPr marL="0" indent="0">
              <a:buNone/>
            </a:pPr>
            <a:endParaRPr lang="fr-FR" sz="2000" dirty="0"/>
          </a:p>
          <a:p>
            <a:pPr marL="0" indent="0">
              <a:buNone/>
            </a:pPr>
            <a:endParaRPr lang="fr-FR" sz="2000" dirty="0"/>
          </a:p>
          <a:p>
            <a:pPr marL="0" indent="0">
              <a:buNone/>
            </a:pPr>
            <a:endParaRPr lang="fr-FR" sz="2000" dirty="0"/>
          </a:p>
          <a:p>
            <a:pPr marL="0" indent="0">
              <a:buNone/>
            </a:pPr>
            <a:endParaRPr lang="fr-FR" sz="2000" dirty="0"/>
          </a:p>
          <a:p>
            <a:pPr marL="0" indent="0">
              <a:buNone/>
            </a:pPr>
            <a:endParaRPr lang="fr-FR" sz="2000" dirty="0"/>
          </a:p>
          <a:p>
            <a:pPr marL="0" indent="0">
              <a:buNone/>
            </a:pPr>
            <a:endParaRPr lang="fr-FR" sz="2000" dirty="0"/>
          </a:p>
          <a:p>
            <a:pPr marL="0" indent="0">
              <a:buNone/>
            </a:pPr>
            <a:endParaRPr lang="fr-FR" sz="2000" dirty="0"/>
          </a:p>
          <a:p>
            <a:pPr marL="0" indent="0">
              <a:buNone/>
            </a:pPr>
            <a:endParaRPr lang="fr-FR" sz="2000" dirty="0"/>
          </a:p>
          <a:p>
            <a:pPr marL="0" indent="0">
              <a:buNone/>
            </a:pPr>
            <a:endParaRPr lang="fr-FR" sz="2000" dirty="0"/>
          </a:p>
          <a:p>
            <a:pPr marL="0" indent="0">
              <a:buNone/>
            </a:pPr>
            <a:endParaRPr lang="fr-FR" sz="2000" dirty="0"/>
          </a:p>
          <a:p>
            <a:pPr marL="0" indent="0">
              <a:buNone/>
            </a:pPr>
            <a:endParaRPr lang="fr-FR" sz="2000" dirty="0"/>
          </a:p>
          <a:p>
            <a:pPr marL="0" indent="0">
              <a:buNone/>
            </a:pPr>
            <a:endParaRPr lang="fr-FR" sz="2000" dirty="0"/>
          </a:p>
          <a:p>
            <a:pPr marL="0" indent="0">
              <a:buNone/>
            </a:pPr>
            <a:endParaRPr lang="fr-FR" sz="2000" dirty="0"/>
          </a:p>
          <a:p>
            <a:pPr marL="0" indent="0">
              <a:buNone/>
            </a:pPr>
            <a:endParaRPr lang="fr-FR" sz="2000" dirty="0"/>
          </a:p>
          <a:p>
            <a:pPr marL="0" indent="0">
              <a:buNone/>
            </a:pPr>
            <a:endParaRPr lang="fr-FR" sz="2000" dirty="0"/>
          </a:p>
          <a:p>
            <a:pPr marL="0" indent="0">
              <a:buNone/>
            </a:pPr>
            <a:endParaRPr lang="fr-FR" sz="2000" dirty="0"/>
          </a:p>
          <a:p>
            <a:pPr marL="0" indent="0">
              <a:buNone/>
            </a:pPr>
            <a:endParaRPr lang="fr-FR" sz="2000" dirty="0"/>
          </a:p>
        </p:txBody>
      </p:sp>
      <p:pic>
        <p:nvPicPr>
          <p:cNvPr id="11" name="Graphique 10">
            <a:extLst>
              <a:ext uri="{FF2B5EF4-FFF2-40B4-BE49-F238E27FC236}">
                <a16:creationId xmlns:a16="http://schemas.microsoft.com/office/drawing/2014/main" id="{C89C4477-A6C3-53E1-87B2-15813BD9F1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803145" y="172069"/>
            <a:ext cx="578987" cy="559443"/>
          </a:xfrm>
          <a:prstGeom prst="rect">
            <a:avLst/>
          </a:prstGeom>
        </p:spPr>
      </p:pic>
      <p:graphicFrame>
        <p:nvGraphicFramePr>
          <p:cNvPr id="4" name="Tableau 7">
            <a:extLst>
              <a:ext uri="{FF2B5EF4-FFF2-40B4-BE49-F238E27FC236}">
                <a16:creationId xmlns:a16="http://schemas.microsoft.com/office/drawing/2014/main" id="{1D560BAB-A8D6-3497-3996-01553ACFD1E1}"/>
              </a:ext>
            </a:extLst>
          </p:cNvPr>
          <p:cNvGraphicFramePr>
            <a:graphicFrameLocks noGrp="1"/>
          </p:cNvGraphicFramePr>
          <p:nvPr/>
        </p:nvGraphicFramePr>
        <p:xfrm>
          <a:off x="6625876" y="3190076"/>
          <a:ext cx="5328000" cy="111252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332000">
                  <a:extLst>
                    <a:ext uri="{9D8B030D-6E8A-4147-A177-3AD203B41FA5}">
                      <a16:colId xmlns:a16="http://schemas.microsoft.com/office/drawing/2014/main" val="4036859710"/>
                    </a:ext>
                  </a:extLst>
                </a:gridCol>
                <a:gridCol w="1332000">
                  <a:extLst>
                    <a:ext uri="{9D8B030D-6E8A-4147-A177-3AD203B41FA5}">
                      <a16:colId xmlns:a16="http://schemas.microsoft.com/office/drawing/2014/main" val="3595337569"/>
                    </a:ext>
                  </a:extLst>
                </a:gridCol>
                <a:gridCol w="1332000">
                  <a:extLst>
                    <a:ext uri="{9D8B030D-6E8A-4147-A177-3AD203B41FA5}">
                      <a16:colId xmlns:a16="http://schemas.microsoft.com/office/drawing/2014/main" val="3200139774"/>
                    </a:ext>
                  </a:extLst>
                </a:gridCol>
                <a:gridCol w="1332000">
                  <a:extLst>
                    <a:ext uri="{9D8B030D-6E8A-4147-A177-3AD203B41FA5}">
                      <a16:colId xmlns:a16="http://schemas.microsoft.com/office/drawing/2014/main" val="31236287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faire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se laver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prendre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vouloir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84567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pouvoir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voir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aller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venir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87974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récolter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dire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s’enrichir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1419796"/>
                  </a:ext>
                </a:extLst>
              </a:tr>
            </a:tbl>
          </a:graphicData>
        </a:graphic>
      </p:graphicFrame>
      <p:sp>
        <p:nvSpPr>
          <p:cNvPr id="8" name="ZoneTexte 7">
            <a:extLst>
              <a:ext uri="{FF2B5EF4-FFF2-40B4-BE49-F238E27FC236}">
                <a16:creationId xmlns:a16="http://schemas.microsoft.com/office/drawing/2014/main" id="{CA5B13C1-CBD2-5E9E-D508-B78C299BC827}"/>
              </a:ext>
            </a:extLst>
          </p:cNvPr>
          <p:cNvSpPr txBox="1"/>
          <p:nvPr/>
        </p:nvSpPr>
        <p:spPr>
          <a:xfrm>
            <a:off x="6625876" y="4533900"/>
            <a:ext cx="10795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dirty="0"/>
              <a:t>je</a:t>
            </a:r>
          </a:p>
          <a:p>
            <a:pPr algn="r"/>
            <a:r>
              <a:rPr lang="fr-FR" dirty="0"/>
              <a:t>tu</a:t>
            </a:r>
          </a:p>
          <a:p>
            <a:pPr algn="r"/>
            <a:r>
              <a:rPr lang="fr-FR" dirty="0"/>
              <a:t>elle/il/on</a:t>
            </a:r>
          </a:p>
          <a:p>
            <a:pPr algn="r"/>
            <a:r>
              <a:rPr lang="fr-FR" dirty="0"/>
              <a:t>nous</a:t>
            </a:r>
          </a:p>
          <a:p>
            <a:pPr algn="r"/>
            <a:r>
              <a:rPr lang="fr-FR" dirty="0"/>
              <a:t>vous</a:t>
            </a:r>
          </a:p>
          <a:p>
            <a:pPr algn="r"/>
            <a:r>
              <a:rPr lang="fr-FR" dirty="0"/>
              <a:t>elles/ils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5E72BAC0-4AC1-C40C-B08D-D8C3B1502C3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42950" y="1294601"/>
            <a:ext cx="4857750" cy="379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29083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contenu 3">
            <a:extLst>
              <a:ext uri="{FF2B5EF4-FFF2-40B4-BE49-F238E27FC236}">
                <a16:creationId xmlns:a16="http://schemas.microsoft.com/office/drawing/2014/main" id="{821462A9-B97D-4AC7-34C6-7B971757EB22}"/>
              </a:ext>
            </a:extLst>
          </p:cNvPr>
          <p:cNvSpPr txBox="1">
            <a:spLocks/>
          </p:cNvSpPr>
          <p:nvPr/>
        </p:nvSpPr>
        <p:spPr>
          <a:xfrm>
            <a:off x="6489700" y="141588"/>
            <a:ext cx="5597525" cy="6716411"/>
          </a:xfrm>
          <a:prstGeom prst="rect">
            <a:avLst/>
          </a:prstGeom>
          <a:ln>
            <a:solidFill>
              <a:schemeClr val="accent2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dirty="0">
                <a:solidFill>
                  <a:schemeClr val="accent2"/>
                </a:solidFill>
              </a:rPr>
              <a:t>Conjugaison – le passé composé</a:t>
            </a:r>
            <a:endParaRPr lang="fr-FR" sz="3200" dirty="0">
              <a:solidFill>
                <a:schemeClr val="accent2"/>
              </a:solidFill>
            </a:endParaRPr>
          </a:p>
          <a:p>
            <a:r>
              <a:rPr lang="fr-FR" dirty="0"/>
              <a:t>Matériel : </a:t>
            </a:r>
            <a:r>
              <a:rPr lang="fr-FR" sz="2400" dirty="0"/>
              <a:t>Cahier du jour, </a:t>
            </a:r>
            <a:r>
              <a:rPr lang="fr-FR" sz="2000" dirty="0">
                <a:solidFill>
                  <a:srgbClr val="00B050"/>
                </a:solidFill>
              </a:rPr>
              <a:t>leçon 18 et 19</a:t>
            </a:r>
            <a:endParaRPr lang="fr-FR" sz="2400" dirty="0">
              <a:solidFill>
                <a:srgbClr val="00B050"/>
              </a:solidFill>
            </a:endParaRPr>
          </a:p>
          <a:p>
            <a:pPr lvl="1"/>
            <a:r>
              <a:rPr lang="fr-FR" sz="2000" dirty="0"/>
              <a:t>Relire leçon 18 et 19 puis fermer le fichier</a:t>
            </a:r>
          </a:p>
          <a:p>
            <a:pPr lvl="1"/>
            <a:r>
              <a:rPr lang="fr-FR" sz="2000" dirty="0"/>
              <a:t>Dans le cahier du jour :</a:t>
            </a:r>
          </a:p>
          <a:p>
            <a:pPr lvl="2"/>
            <a:r>
              <a:rPr lang="fr-FR" dirty="0"/>
              <a:t>écrire le titre</a:t>
            </a:r>
          </a:p>
          <a:p>
            <a:pPr lvl="2"/>
            <a:r>
              <a:rPr lang="fr-FR" dirty="0"/>
              <a:t>choisir 4 verbes parmi les suivants et écrire leur conjugaison au passé composé</a:t>
            </a:r>
          </a:p>
          <a:p>
            <a:pPr lvl="2"/>
            <a:endParaRPr lang="fr-FR" dirty="0"/>
          </a:p>
          <a:p>
            <a:pPr lvl="2"/>
            <a:endParaRPr lang="fr-FR" dirty="0"/>
          </a:p>
          <a:p>
            <a:pPr lvl="2"/>
            <a:endParaRPr lang="fr-FR" dirty="0"/>
          </a:p>
          <a:p>
            <a:pPr lvl="2"/>
            <a:endParaRPr lang="fr-FR" dirty="0"/>
          </a:p>
          <a:p>
            <a:pPr lvl="2"/>
            <a:endParaRPr lang="fr-FR" dirty="0"/>
          </a:p>
          <a:p>
            <a:pPr lvl="2"/>
            <a:endParaRPr lang="fr-FR" dirty="0"/>
          </a:p>
          <a:p>
            <a:pPr lvl="2"/>
            <a:endParaRPr lang="fr-FR" dirty="0"/>
          </a:p>
          <a:p>
            <a:pPr lvl="2"/>
            <a:endParaRPr lang="fr-FR" dirty="0"/>
          </a:p>
          <a:p>
            <a:pPr lvl="2"/>
            <a:endParaRPr lang="fr-FR" dirty="0"/>
          </a:p>
          <a:p>
            <a:pPr lvl="2"/>
            <a:endParaRPr lang="fr-FR" dirty="0"/>
          </a:p>
          <a:p>
            <a:pPr marL="914400" lvl="2" indent="0">
              <a:buNone/>
            </a:pPr>
            <a:r>
              <a:rPr lang="fr-FR" sz="2000" dirty="0">
                <a:solidFill>
                  <a:srgbClr val="00B050"/>
                </a:solidFill>
              </a:rPr>
              <a:t>Autocorrection en vert, une fois terminé</a:t>
            </a:r>
            <a:endParaRPr lang="fr-FR" sz="1700" dirty="0">
              <a:solidFill>
                <a:srgbClr val="00B050"/>
              </a:solidFill>
            </a:endParaRPr>
          </a:p>
        </p:txBody>
      </p:sp>
      <p:sp>
        <p:nvSpPr>
          <p:cNvPr id="2" name="Rectangle : coins arrondis 1">
            <a:extLst>
              <a:ext uri="{FF2B5EF4-FFF2-40B4-BE49-F238E27FC236}">
                <a16:creationId xmlns:a16="http://schemas.microsoft.com/office/drawing/2014/main" id="{8CCBB76F-1D43-0AFD-7C6C-A4EBA88CB94A}"/>
              </a:ext>
            </a:extLst>
          </p:cNvPr>
          <p:cNvSpPr/>
          <p:nvPr/>
        </p:nvSpPr>
        <p:spPr>
          <a:xfrm rot="16200000">
            <a:off x="-2853303" y="3226921"/>
            <a:ext cx="6598681" cy="415826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800" dirty="0"/>
          </a:p>
        </p:txBody>
      </p:sp>
      <p:pic>
        <p:nvPicPr>
          <p:cNvPr id="10" name="Graphique 9">
            <a:extLst>
              <a:ext uri="{FF2B5EF4-FFF2-40B4-BE49-F238E27FC236}">
                <a16:creationId xmlns:a16="http://schemas.microsoft.com/office/drawing/2014/main" id="{FBCB067B-3163-1457-9C7D-461F22DCC65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5370"/>
          <a:stretch/>
        </p:blipFill>
        <p:spPr>
          <a:xfrm>
            <a:off x="11460163" y="268906"/>
            <a:ext cx="627062" cy="365768"/>
          </a:xfrm>
          <a:prstGeom prst="rect">
            <a:avLst/>
          </a:prstGeom>
        </p:spPr>
      </p:pic>
      <p:sp>
        <p:nvSpPr>
          <p:cNvPr id="7" name="Espace réservé du contenu 3">
            <a:extLst>
              <a:ext uri="{FF2B5EF4-FFF2-40B4-BE49-F238E27FC236}">
                <a16:creationId xmlns:a16="http://schemas.microsoft.com/office/drawing/2014/main" id="{73B5FA06-B128-5C74-2EAD-5C1E39B248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9313" y="135493"/>
            <a:ext cx="5561012" cy="6587014"/>
          </a:xfrm>
          <a:ln>
            <a:solidFill>
              <a:srgbClr val="00B050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>
                <a:solidFill>
                  <a:srgbClr val="00B050"/>
                </a:solidFill>
              </a:rPr>
              <a:t>Conjugaison – le passé composé</a:t>
            </a:r>
          </a:p>
          <a:p>
            <a:r>
              <a:rPr lang="fr-FR" sz="2400" dirty="0"/>
              <a:t>Lecture leçon 13 – le passé composé</a:t>
            </a:r>
          </a:p>
          <a:p>
            <a:pPr lvl="1"/>
            <a:endParaRPr lang="fr-FR" sz="2000" dirty="0"/>
          </a:p>
          <a:p>
            <a:pPr marL="0" indent="0">
              <a:buNone/>
            </a:pPr>
            <a:endParaRPr lang="fr-FR" sz="2000" dirty="0"/>
          </a:p>
          <a:p>
            <a:pPr marL="0" indent="0">
              <a:buNone/>
            </a:pPr>
            <a:endParaRPr lang="fr-FR" sz="2000" dirty="0"/>
          </a:p>
          <a:p>
            <a:pPr marL="0" indent="0">
              <a:buNone/>
            </a:pPr>
            <a:endParaRPr lang="fr-FR" sz="2000" dirty="0"/>
          </a:p>
          <a:p>
            <a:pPr marL="0" indent="0">
              <a:buNone/>
            </a:pPr>
            <a:endParaRPr lang="fr-FR" sz="2000" dirty="0"/>
          </a:p>
          <a:p>
            <a:pPr marL="0" indent="0">
              <a:buNone/>
            </a:pPr>
            <a:endParaRPr lang="fr-FR" sz="2000" dirty="0"/>
          </a:p>
          <a:p>
            <a:pPr marL="0" indent="0">
              <a:buNone/>
            </a:pPr>
            <a:endParaRPr lang="fr-FR" sz="2000" dirty="0"/>
          </a:p>
          <a:p>
            <a:pPr marL="0" indent="0">
              <a:buNone/>
            </a:pPr>
            <a:endParaRPr lang="fr-FR" sz="2000" dirty="0"/>
          </a:p>
          <a:p>
            <a:pPr marL="0" indent="0">
              <a:buNone/>
            </a:pPr>
            <a:endParaRPr lang="fr-FR" sz="2000" dirty="0"/>
          </a:p>
          <a:p>
            <a:pPr marL="0" indent="0">
              <a:buNone/>
            </a:pPr>
            <a:endParaRPr lang="fr-FR" sz="2000" dirty="0"/>
          </a:p>
          <a:p>
            <a:pPr marL="0" indent="0">
              <a:buNone/>
            </a:pPr>
            <a:endParaRPr lang="fr-FR" sz="2000" dirty="0"/>
          </a:p>
          <a:p>
            <a:pPr marL="0" indent="0">
              <a:buNone/>
            </a:pPr>
            <a:endParaRPr lang="fr-FR" sz="2000" dirty="0"/>
          </a:p>
          <a:p>
            <a:pPr marL="0" indent="0">
              <a:buNone/>
            </a:pPr>
            <a:endParaRPr lang="fr-FR" sz="2000" dirty="0"/>
          </a:p>
          <a:p>
            <a:pPr marL="0" indent="0">
              <a:buNone/>
            </a:pPr>
            <a:endParaRPr lang="fr-FR" sz="2000" dirty="0"/>
          </a:p>
          <a:p>
            <a:pPr marL="0" indent="0">
              <a:buNone/>
            </a:pPr>
            <a:endParaRPr lang="fr-FR" sz="2000" dirty="0"/>
          </a:p>
          <a:p>
            <a:pPr marL="0" indent="0">
              <a:buNone/>
            </a:pPr>
            <a:endParaRPr lang="fr-FR" sz="2000" dirty="0"/>
          </a:p>
          <a:p>
            <a:pPr marL="0" indent="0">
              <a:buNone/>
            </a:pPr>
            <a:endParaRPr lang="fr-FR" sz="2000" dirty="0"/>
          </a:p>
          <a:p>
            <a:pPr marL="0" indent="0">
              <a:buNone/>
            </a:pPr>
            <a:endParaRPr lang="fr-FR" sz="2000" dirty="0"/>
          </a:p>
        </p:txBody>
      </p:sp>
      <p:pic>
        <p:nvPicPr>
          <p:cNvPr id="11" name="Graphique 10">
            <a:extLst>
              <a:ext uri="{FF2B5EF4-FFF2-40B4-BE49-F238E27FC236}">
                <a16:creationId xmlns:a16="http://schemas.microsoft.com/office/drawing/2014/main" id="{C89C4477-A6C3-53E1-87B2-15813BD9F1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803145" y="172069"/>
            <a:ext cx="578987" cy="559443"/>
          </a:xfrm>
          <a:prstGeom prst="rect">
            <a:avLst/>
          </a:prstGeom>
        </p:spPr>
      </p:pic>
      <p:graphicFrame>
        <p:nvGraphicFramePr>
          <p:cNvPr id="4" name="Tableau 7">
            <a:extLst>
              <a:ext uri="{FF2B5EF4-FFF2-40B4-BE49-F238E27FC236}">
                <a16:creationId xmlns:a16="http://schemas.microsoft.com/office/drawing/2014/main" id="{1D560BAB-A8D6-3497-3996-01553ACFD1E1}"/>
              </a:ext>
            </a:extLst>
          </p:cNvPr>
          <p:cNvGraphicFramePr>
            <a:graphicFrameLocks noGrp="1"/>
          </p:cNvGraphicFramePr>
          <p:nvPr/>
        </p:nvGraphicFramePr>
        <p:xfrm>
          <a:off x="6625876" y="3190076"/>
          <a:ext cx="5328000" cy="111252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332000">
                  <a:extLst>
                    <a:ext uri="{9D8B030D-6E8A-4147-A177-3AD203B41FA5}">
                      <a16:colId xmlns:a16="http://schemas.microsoft.com/office/drawing/2014/main" val="4036859710"/>
                    </a:ext>
                  </a:extLst>
                </a:gridCol>
                <a:gridCol w="1332000">
                  <a:extLst>
                    <a:ext uri="{9D8B030D-6E8A-4147-A177-3AD203B41FA5}">
                      <a16:colId xmlns:a16="http://schemas.microsoft.com/office/drawing/2014/main" val="3595337569"/>
                    </a:ext>
                  </a:extLst>
                </a:gridCol>
                <a:gridCol w="1332000">
                  <a:extLst>
                    <a:ext uri="{9D8B030D-6E8A-4147-A177-3AD203B41FA5}">
                      <a16:colId xmlns:a16="http://schemas.microsoft.com/office/drawing/2014/main" val="3200139774"/>
                    </a:ext>
                  </a:extLst>
                </a:gridCol>
                <a:gridCol w="1332000">
                  <a:extLst>
                    <a:ext uri="{9D8B030D-6E8A-4147-A177-3AD203B41FA5}">
                      <a16:colId xmlns:a16="http://schemas.microsoft.com/office/drawing/2014/main" val="31236287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faire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se laver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prendre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vouloir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84567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pouvoir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voir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aller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venir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87974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récolter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dire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s’enrichir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1419796"/>
                  </a:ext>
                </a:extLst>
              </a:tr>
            </a:tbl>
          </a:graphicData>
        </a:graphic>
      </p:graphicFrame>
      <p:sp>
        <p:nvSpPr>
          <p:cNvPr id="8" name="ZoneTexte 7">
            <a:extLst>
              <a:ext uri="{FF2B5EF4-FFF2-40B4-BE49-F238E27FC236}">
                <a16:creationId xmlns:a16="http://schemas.microsoft.com/office/drawing/2014/main" id="{CA5B13C1-CBD2-5E9E-D508-B78C299BC827}"/>
              </a:ext>
            </a:extLst>
          </p:cNvPr>
          <p:cNvSpPr txBox="1"/>
          <p:nvPr/>
        </p:nvSpPr>
        <p:spPr>
          <a:xfrm>
            <a:off x="6625876" y="4533900"/>
            <a:ext cx="10795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dirty="0"/>
              <a:t>je</a:t>
            </a:r>
          </a:p>
          <a:p>
            <a:pPr algn="r"/>
            <a:r>
              <a:rPr lang="fr-FR" dirty="0"/>
              <a:t>tu</a:t>
            </a:r>
          </a:p>
          <a:p>
            <a:pPr algn="r"/>
            <a:r>
              <a:rPr lang="fr-FR" dirty="0"/>
              <a:t>elle/il/on</a:t>
            </a:r>
          </a:p>
          <a:p>
            <a:pPr algn="r"/>
            <a:r>
              <a:rPr lang="fr-FR" dirty="0"/>
              <a:t>nous</a:t>
            </a:r>
          </a:p>
          <a:p>
            <a:pPr algn="r"/>
            <a:r>
              <a:rPr lang="fr-FR" dirty="0"/>
              <a:t>vous</a:t>
            </a:r>
          </a:p>
          <a:p>
            <a:pPr algn="r"/>
            <a:r>
              <a:rPr lang="fr-FR" dirty="0"/>
              <a:t>elles/ils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05A88F31-C9B9-3B11-17DD-14A7CA088D3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11067" y="1192496"/>
            <a:ext cx="4781571" cy="5069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03698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contenu 3">
            <a:extLst>
              <a:ext uri="{FF2B5EF4-FFF2-40B4-BE49-F238E27FC236}">
                <a16:creationId xmlns:a16="http://schemas.microsoft.com/office/drawing/2014/main" id="{821462A9-B97D-4AC7-34C6-7B971757EB22}"/>
              </a:ext>
            </a:extLst>
          </p:cNvPr>
          <p:cNvSpPr txBox="1">
            <a:spLocks/>
          </p:cNvSpPr>
          <p:nvPr/>
        </p:nvSpPr>
        <p:spPr>
          <a:xfrm>
            <a:off x="6489700" y="141588"/>
            <a:ext cx="5597525" cy="6716411"/>
          </a:xfrm>
          <a:prstGeom prst="rect">
            <a:avLst/>
          </a:prstGeom>
          <a:ln>
            <a:solidFill>
              <a:schemeClr val="accent2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dirty="0">
                <a:solidFill>
                  <a:schemeClr val="accent2"/>
                </a:solidFill>
              </a:rPr>
              <a:t>Conjugaison – le passé composé</a:t>
            </a:r>
            <a:endParaRPr lang="fr-FR" sz="3200" dirty="0">
              <a:solidFill>
                <a:schemeClr val="accent2"/>
              </a:solidFill>
            </a:endParaRPr>
          </a:p>
          <a:p>
            <a:r>
              <a:rPr lang="fr-FR" dirty="0"/>
              <a:t>Matériel : </a:t>
            </a:r>
            <a:r>
              <a:rPr lang="fr-FR" sz="2400" dirty="0"/>
              <a:t>Cahier du jour, </a:t>
            </a:r>
            <a:r>
              <a:rPr lang="fr-FR" sz="2000" dirty="0">
                <a:solidFill>
                  <a:srgbClr val="00B050"/>
                </a:solidFill>
              </a:rPr>
              <a:t>leçon 18 et 19</a:t>
            </a:r>
            <a:endParaRPr lang="fr-FR" sz="2400" dirty="0">
              <a:solidFill>
                <a:srgbClr val="00B050"/>
              </a:solidFill>
            </a:endParaRPr>
          </a:p>
          <a:p>
            <a:pPr lvl="1"/>
            <a:r>
              <a:rPr lang="fr-FR" sz="2000" dirty="0"/>
              <a:t>Relire leçon 18 et 19 puis fermer le fichier</a:t>
            </a:r>
          </a:p>
          <a:p>
            <a:pPr lvl="1"/>
            <a:r>
              <a:rPr lang="fr-FR" sz="2000" dirty="0"/>
              <a:t>Dans le cahier du jour :</a:t>
            </a:r>
          </a:p>
          <a:p>
            <a:pPr lvl="2"/>
            <a:r>
              <a:rPr lang="fr-FR" dirty="0"/>
              <a:t>écrire le titre</a:t>
            </a:r>
          </a:p>
          <a:p>
            <a:pPr lvl="2"/>
            <a:r>
              <a:rPr lang="fr-FR" dirty="0"/>
              <a:t>choisir 4 verbes parmi les suivants et écrire leur conjugaison au passé composé</a:t>
            </a:r>
          </a:p>
          <a:p>
            <a:pPr lvl="2"/>
            <a:endParaRPr lang="fr-FR" dirty="0"/>
          </a:p>
          <a:p>
            <a:pPr lvl="2"/>
            <a:endParaRPr lang="fr-FR" dirty="0"/>
          </a:p>
          <a:p>
            <a:pPr lvl="2"/>
            <a:endParaRPr lang="fr-FR" dirty="0"/>
          </a:p>
          <a:p>
            <a:pPr lvl="2"/>
            <a:endParaRPr lang="fr-FR" dirty="0"/>
          </a:p>
          <a:p>
            <a:pPr lvl="2"/>
            <a:endParaRPr lang="fr-FR" dirty="0"/>
          </a:p>
          <a:p>
            <a:pPr lvl="2"/>
            <a:endParaRPr lang="fr-FR" dirty="0"/>
          </a:p>
          <a:p>
            <a:pPr lvl="2"/>
            <a:endParaRPr lang="fr-FR" dirty="0"/>
          </a:p>
          <a:p>
            <a:pPr lvl="2"/>
            <a:endParaRPr lang="fr-FR" dirty="0"/>
          </a:p>
          <a:p>
            <a:pPr lvl="2"/>
            <a:endParaRPr lang="fr-FR" dirty="0"/>
          </a:p>
          <a:p>
            <a:pPr lvl="2"/>
            <a:endParaRPr lang="fr-FR" dirty="0"/>
          </a:p>
          <a:p>
            <a:pPr marL="914400" lvl="2" indent="0">
              <a:buNone/>
            </a:pPr>
            <a:r>
              <a:rPr lang="fr-FR" sz="2000" dirty="0">
                <a:solidFill>
                  <a:srgbClr val="00B050"/>
                </a:solidFill>
              </a:rPr>
              <a:t>Autocorrection en vert, une fois terminé</a:t>
            </a:r>
            <a:endParaRPr lang="fr-FR" sz="1700" dirty="0">
              <a:solidFill>
                <a:srgbClr val="00B050"/>
              </a:solidFill>
            </a:endParaRPr>
          </a:p>
        </p:txBody>
      </p:sp>
      <p:sp>
        <p:nvSpPr>
          <p:cNvPr id="2" name="Rectangle : coins arrondis 1">
            <a:extLst>
              <a:ext uri="{FF2B5EF4-FFF2-40B4-BE49-F238E27FC236}">
                <a16:creationId xmlns:a16="http://schemas.microsoft.com/office/drawing/2014/main" id="{8CCBB76F-1D43-0AFD-7C6C-A4EBA88CB94A}"/>
              </a:ext>
            </a:extLst>
          </p:cNvPr>
          <p:cNvSpPr/>
          <p:nvPr/>
        </p:nvSpPr>
        <p:spPr>
          <a:xfrm rot="16200000">
            <a:off x="-2853303" y="3226921"/>
            <a:ext cx="6598681" cy="415826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800" dirty="0"/>
          </a:p>
        </p:txBody>
      </p:sp>
      <p:pic>
        <p:nvPicPr>
          <p:cNvPr id="10" name="Graphique 9">
            <a:extLst>
              <a:ext uri="{FF2B5EF4-FFF2-40B4-BE49-F238E27FC236}">
                <a16:creationId xmlns:a16="http://schemas.microsoft.com/office/drawing/2014/main" id="{FBCB067B-3163-1457-9C7D-461F22DCC65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5370"/>
          <a:stretch/>
        </p:blipFill>
        <p:spPr>
          <a:xfrm>
            <a:off x="11460163" y="268906"/>
            <a:ext cx="627062" cy="365768"/>
          </a:xfrm>
          <a:prstGeom prst="rect">
            <a:avLst/>
          </a:prstGeom>
        </p:spPr>
      </p:pic>
      <p:sp>
        <p:nvSpPr>
          <p:cNvPr id="7" name="Espace réservé du contenu 3">
            <a:extLst>
              <a:ext uri="{FF2B5EF4-FFF2-40B4-BE49-F238E27FC236}">
                <a16:creationId xmlns:a16="http://schemas.microsoft.com/office/drawing/2014/main" id="{73B5FA06-B128-5C74-2EAD-5C1E39B248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9313" y="135493"/>
            <a:ext cx="5561012" cy="6587014"/>
          </a:xfrm>
          <a:ln>
            <a:solidFill>
              <a:srgbClr val="00B050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>
                <a:solidFill>
                  <a:srgbClr val="00B050"/>
                </a:solidFill>
              </a:rPr>
              <a:t>Conjugaison – le passé composé</a:t>
            </a:r>
          </a:p>
          <a:p>
            <a:r>
              <a:rPr lang="fr-FR" sz="2400" dirty="0"/>
              <a:t>Entrainement – Ardoise</a:t>
            </a:r>
          </a:p>
          <a:p>
            <a:pPr marL="0" indent="0" algn="ctr">
              <a:buNone/>
            </a:pPr>
            <a:r>
              <a:rPr lang="fr-FR" sz="2400" dirty="0">
                <a:solidFill>
                  <a:srgbClr val="00B050"/>
                </a:solidFill>
              </a:rPr>
              <a:t>Quel est le verbe au passé composé ?</a:t>
            </a:r>
          </a:p>
          <a:p>
            <a:pPr lvl="1"/>
            <a:endParaRPr lang="fr-FR" sz="2000" dirty="0"/>
          </a:p>
          <a:p>
            <a:pPr marL="0" indent="0">
              <a:buNone/>
            </a:pPr>
            <a:endParaRPr lang="fr-FR" sz="2000" dirty="0"/>
          </a:p>
          <a:p>
            <a:pPr marL="0" indent="0">
              <a:buNone/>
            </a:pPr>
            <a:endParaRPr lang="fr-FR" sz="2000" dirty="0"/>
          </a:p>
          <a:p>
            <a:pPr marL="0" indent="0">
              <a:buNone/>
            </a:pPr>
            <a:endParaRPr lang="fr-FR" sz="2000" dirty="0"/>
          </a:p>
          <a:p>
            <a:pPr marL="0" indent="0">
              <a:buNone/>
            </a:pPr>
            <a:endParaRPr lang="fr-FR" sz="2000" dirty="0"/>
          </a:p>
          <a:p>
            <a:pPr marL="0" indent="0">
              <a:buNone/>
            </a:pPr>
            <a:endParaRPr lang="fr-FR" sz="2000" dirty="0"/>
          </a:p>
          <a:p>
            <a:pPr marL="0" indent="0">
              <a:buNone/>
            </a:pPr>
            <a:endParaRPr lang="fr-FR" sz="2000" dirty="0"/>
          </a:p>
          <a:p>
            <a:pPr marL="0" indent="0">
              <a:buNone/>
            </a:pPr>
            <a:endParaRPr lang="fr-FR" sz="2000" dirty="0"/>
          </a:p>
          <a:p>
            <a:pPr marL="0" indent="0">
              <a:buNone/>
            </a:pPr>
            <a:endParaRPr lang="fr-FR" sz="2000" dirty="0"/>
          </a:p>
          <a:p>
            <a:pPr marL="0" indent="0">
              <a:buNone/>
            </a:pPr>
            <a:endParaRPr lang="fr-FR" sz="2000" dirty="0"/>
          </a:p>
          <a:p>
            <a:pPr marL="0" indent="0">
              <a:buNone/>
            </a:pPr>
            <a:endParaRPr lang="fr-FR" sz="2000" dirty="0"/>
          </a:p>
          <a:p>
            <a:pPr marL="0" indent="0">
              <a:buNone/>
            </a:pPr>
            <a:endParaRPr lang="fr-FR" sz="2000" dirty="0"/>
          </a:p>
          <a:p>
            <a:pPr marL="0" indent="0">
              <a:buNone/>
            </a:pPr>
            <a:endParaRPr lang="fr-FR" sz="2000" dirty="0"/>
          </a:p>
          <a:p>
            <a:pPr marL="0" indent="0">
              <a:buNone/>
            </a:pPr>
            <a:endParaRPr lang="fr-FR" sz="2000" dirty="0"/>
          </a:p>
          <a:p>
            <a:pPr marL="0" indent="0">
              <a:buNone/>
            </a:pPr>
            <a:endParaRPr lang="fr-FR" sz="2000" dirty="0"/>
          </a:p>
          <a:p>
            <a:pPr marL="0" indent="0">
              <a:buNone/>
            </a:pPr>
            <a:endParaRPr lang="fr-FR" sz="2000" dirty="0"/>
          </a:p>
          <a:p>
            <a:pPr marL="0" indent="0">
              <a:buNone/>
            </a:pPr>
            <a:endParaRPr lang="fr-FR" sz="2000" dirty="0"/>
          </a:p>
          <a:p>
            <a:pPr marL="0" indent="0">
              <a:buNone/>
            </a:pPr>
            <a:endParaRPr lang="fr-FR" sz="2000" dirty="0"/>
          </a:p>
        </p:txBody>
      </p:sp>
      <p:pic>
        <p:nvPicPr>
          <p:cNvPr id="11" name="Graphique 10">
            <a:extLst>
              <a:ext uri="{FF2B5EF4-FFF2-40B4-BE49-F238E27FC236}">
                <a16:creationId xmlns:a16="http://schemas.microsoft.com/office/drawing/2014/main" id="{C89C4477-A6C3-53E1-87B2-15813BD9F1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803145" y="172069"/>
            <a:ext cx="578987" cy="559443"/>
          </a:xfrm>
          <a:prstGeom prst="rect">
            <a:avLst/>
          </a:prstGeom>
        </p:spPr>
      </p:pic>
      <p:graphicFrame>
        <p:nvGraphicFramePr>
          <p:cNvPr id="4" name="Tableau 7">
            <a:extLst>
              <a:ext uri="{FF2B5EF4-FFF2-40B4-BE49-F238E27FC236}">
                <a16:creationId xmlns:a16="http://schemas.microsoft.com/office/drawing/2014/main" id="{1D560BAB-A8D6-3497-3996-01553ACFD1E1}"/>
              </a:ext>
            </a:extLst>
          </p:cNvPr>
          <p:cNvGraphicFramePr>
            <a:graphicFrameLocks noGrp="1"/>
          </p:cNvGraphicFramePr>
          <p:nvPr/>
        </p:nvGraphicFramePr>
        <p:xfrm>
          <a:off x="6625876" y="3190076"/>
          <a:ext cx="5328000" cy="111252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332000">
                  <a:extLst>
                    <a:ext uri="{9D8B030D-6E8A-4147-A177-3AD203B41FA5}">
                      <a16:colId xmlns:a16="http://schemas.microsoft.com/office/drawing/2014/main" val="4036859710"/>
                    </a:ext>
                  </a:extLst>
                </a:gridCol>
                <a:gridCol w="1332000">
                  <a:extLst>
                    <a:ext uri="{9D8B030D-6E8A-4147-A177-3AD203B41FA5}">
                      <a16:colId xmlns:a16="http://schemas.microsoft.com/office/drawing/2014/main" val="3595337569"/>
                    </a:ext>
                  </a:extLst>
                </a:gridCol>
                <a:gridCol w="1332000">
                  <a:extLst>
                    <a:ext uri="{9D8B030D-6E8A-4147-A177-3AD203B41FA5}">
                      <a16:colId xmlns:a16="http://schemas.microsoft.com/office/drawing/2014/main" val="3200139774"/>
                    </a:ext>
                  </a:extLst>
                </a:gridCol>
                <a:gridCol w="1332000">
                  <a:extLst>
                    <a:ext uri="{9D8B030D-6E8A-4147-A177-3AD203B41FA5}">
                      <a16:colId xmlns:a16="http://schemas.microsoft.com/office/drawing/2014/main" val="31236287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faire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se laver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prendre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vouloir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84567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pouvoir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voir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aller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venir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87974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récolter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dire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s’enrichir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1419796"/>
                  </a:ext>
                </a:extLst>
              </a:tr>
            </a:tbl>
          </a:graphicData>
        </a:graphic>
      </p:graphicFrame>
      <p:sp>
        <p:nvSpPr>
          <p:cNvPr id="8" name="ZoneTexte 7">
            <a:extLst>
              <a:ext uri="{FF2B5EF4-FFF2-40B4-BE49-F238E27FC236}">
                <a16:creationId xmlns:a16="http://schemas.microsoft.com/office/drawing/2014/main" id="{CA5B13C1-CBD2-5E9E-D508-B78C299BC827}"/>
              </a:ext>
            </a:extLst>
          </p:cNvPr>
          <p:cNvSpPr txBox="1"/>
          <p:nvPr/>
        </p:nvSpPr>
        <p:spPr>
          <a:xfrm>
            <a:off x="6625876" y="4533900"/>
            <a:ext cx="10795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dirty="0"/>
              <a:t>je</a:t>
            </a:r>
          </a:p>
          <a:p>
            <a:pPr algn="r"/>
            <a:r>
              <a:rPr lang="fr-FR" dirty="0"/>
              <a:t>tu</a:t>
            </a:r>
          </a:p>
          <a:p>
            <a:pPr algn="r"/>
            <a:r>
              <a:rPr lang="fr-FR" dirty="0"/>
              <a:t>elle/il/on</a:t>
            </a:r>
          </a:p>
          <a:p>
            <a:pPr algn="r"/>
            <a:r>
              <a:rPr lang="fr-FR" dirty="0"/>
              <a:t>nous</a:t>
            </a:r>
          </a:p>
          <a:p>
            <a:pPr algn="r"/>
            <a:r>
              <a:rPr lang="fr-FR" dirty="0"/>
              <a:t>vous</a:t>
            </a:r>
          </a:p>
          <a:p>
            <a:pPr algn="r"/>
            <a:r>
              <a:rPr lang="fr-FR" dirty="0"/>
              <a:t>elles/ils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F0B509E9-5B0B-0508-7C1B-8490DA92921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3781" y="1666076"/>
            <a:ext cx="5172075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34091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contenu 3">
            <a:extLst>
              <a:ext uri="{FF2B5EF4-FFF2-40B4-BE49-F238E27FC236}">
                <a16:creationId xmlns:a16="http://schemas.microsoft.com/office/drawing/2014/main" id="{821462A9-B97D-4AC7-34C6-7B971757EB22}"/>
              </a:ext>
            </a:extLst>
          </p:cNvPr>
          <p:cNvSpPr txBox="1">
            <a:spLocks/>
          </p:cNvSpPr>
          <p:nvPr/>
        </p:nvSpPr>
        <p:spPr>
          <a:xfrm>
            <a:off x="6489700" y="141588"/>
            <a:ext cx="5597525" cy="6716411"/>
          </a:xfrm>
          <a:prstGeom prst="rect">
            <a:avLst/>
          </a:prstGeom>
          <a:ln>
            <a:solidFill>
              <a:schemeClr val="accent2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dirty="0">
                <a:solidFill>
                  <a:schemeClr val="accent2"/>
                </a:solidFill>
              </a:rPr>
              <a:t>Conjugaison – le passé composé</a:t>
            </a:r>
            <a:endParaRPr lang="fr-FR" sz="3200" dirty="0">
              <a:solidFill>
                <a:schemeClr val="accent2"/>
              </a:solidFill>
            </a:endParaRPr>
          </a:p>
          <a:p>
            <a:r>
              <a:rPr lang="fr-FR" dirty="0"/>
              <a:t>Matériel : </a:t>
            </a:r>
            <a:r>
              <a:rPr lang="fr-FR" sz="2400" dirty="0"/>
              <a:t>Cahier du jour, </a:t>
            </a:r>
            <a:r>
              <a:rPr lang="fr-FR" sz="2000" dirty="0">
                <a:solidFill>
                  <a:srgbClr val="00B050"/>
                </a:solidFill>
              </a:rPr>
              <a:t>leçon 18 et 19</a:t>
            </a:r>
            <a:endParaRPr lang="fr-FR" sz="2400" dirty="0">
              <a:solidFill>
                <a:srgbClr val="00B050"/>
              </a:solidFill>
            </a:endParaRPr>
          </a:p>
          <a:p>
            <a:pPr lvl="1"/>
            <a:r>
              <a:rPr lang="fr-FR" sz="2000" dirty="0"/>
              <a:t>Relire leçon 18 et 19 puis fermer le fichier</a:t>
            </a:r>
          </a:p>
          <a:p>
            <a:pPr lvl="1"/>
            <a:r>
              <a:rPr lang="fr-FR" sz="2000" dirty="0"/>
              <a:t>Dans le cahier du jour :</a:t>
            </a:r>
          </a:p>
          <a:p>
            <a:pPr lvl="2"/>
            <a:r>
              <a:rPr lang="fr-FR" dirty="0"/>
              <a:t>écrire le titre</a:t>
            </a:r>
          </a:p>
          <a:p>
            <a:pPr lvl="2"/>
            <a:r>
              <a:rPr lang="fr-FR" dirty="0"/>
              <a:t>choisir 4 verbes parmi les suivants et écrire leur conjugaison au passé composé</a:t>
            </a:r>
          </a:p>
          <a:p>
            <a:pPr lvl="2"/>
            <a:endParaRPr lang="fr-FR" dirty="0"/>
          </a:p>
          <a:p>
            <a:pPr lvl="2"/>
            <a:endParaRPr lang="fr-FR" dirty="0"/>
          </a:p>
          <a:p>
            <a:pPr lvl="2"/>
            <a:endParaRPr lang="fr-FR" dirty="0"/>
          </a:p>
          <a:p>
            <a:pPr lvl="2"/>
            <a:endParaRPr lang="fr-FR" dirty="0"/>
          </a:p>
          <a:p>
            <a:pPr lvl="2"/>
            <a:endParaRPr lang="fr-FR" dirty="0"/>
          </a:p>
          <a:p>
            <a:pPr lvl="2"/>
            <a:endParaRPr lang="fr-FR" dirty="0"/>
          </a:p>
          <a:p>
            <a:pPr lvl="2"/>
            <a:endParaRPr lang="fr-FR" dirty="0"/>
          </a:p>
          <a:p>
            <a:pPr lvl="2"/>
            <a:endParaRPr lang="fr-FR" dirty="0"/>
          </a:p>
          <a:p>
            <a:pPr lvl="2"/>
            <a:endParaRPr lang="fr-FR" dirty="0"/>
          </a:p>
          <a:p>
            <a:pPr lvl="2"/>
            <a:endParaRPr lang="fr-FR" dirty="0"/>
          </a:p>
          <a:p>
            <a:pPr marL="914400" lvl="2" indent="0">
              <a:buNone/>
            </a:pPr>
            <a:r>
              <a:rPr lang="fr-FR" sz="2000" dirty="0">
                <a:solidFill>
                  <a:srgbClr val="00B050"/>
                </a:solidFill>
              </a:rPr>
              <a:t>Autocorrection en vert, une fois terminé</a:t>
            </a:r>
            <a:endParaRPr lang="fr-FR" sz="1700" dirty="0">
              <a:solidFill>
                <a:srgbClr val="00B050"/>
              </a:solidFill>
            </a:endParaRPr>
          </a:p>
        </p:txBody>
      </p:sp>
      <p:sp>
        <p:nvSpPr>
          <p:cNvPr id="2" name="Rectangle : coins arrondis 1">
            <a:extLst>
              <a:ext uri="{FF2B5EF4-FFF2-40B4-BE49-F238E27FC236}">
                <a16:creationId xmlns:a16="http://schemas.microsoft.com/office/drawing/2014/main" id="{8CCBB76F-1D43-0AFD-7C6C-A4EBA88CB94A}"/>
              </a:ext>
            </a:extLst>
          </p:cNvPr>
          <p:cNvSpPr/>
          <p:nvPr/>
        </p:nvSpPr>
        <p:spPr>
          <a:xfrm rot="16200000">
            <a:off x="-2853303" y="3226921"/>
            <a:ext cx="6598681" cy="415826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800" dirty="0"/>
          </a:p>
        </p:txBody>
      </p:sp>
      <p:pic>
        <p:nvPicPr>
          <p:cNvPr id="10" name="Graphique 9">
            <a:extLst>
              <a:ext uri="{FF2B5EF4-FFF2-40B4-BE49-F238E27FC236}">
                <a16:creationId xmlns:a16="http://schemas.microsoft.com/office/drawing/2014/main" id="{FBCB067B-3163-1457-9C7D-461F22DCC65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5370"/>
          <a:stretch/>
        </p:blipFill>
        <p:spPr>
          <a:xfrm>
            <a:off x="11460163" y="268906"/>
            <a:ext cx="627062" cy="365768"/>
          </a:xfrm>
          <a:prstGeom prst="rect">
            <a:avLst/>
          </a:prstGeom>
        </p:spPr>
      </p:pic>
      <p:sp>
        <p:nvSpPr>
          <p:cNvPr id="7" name="Espace réservé du contenu 3">
            <a:extLst>
              <a:ext uri="{FF2B5EF4-FFF2-40B4-BE49-F238E27FC236}">
                <a16:creationId xmlns:a16="http://schemas.microsoft.com/office/drawing/2014/main" id="{73B5FA06-B128-5C74-2EAD-5C1E39B248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9313" y="135493"/>
            <a:ext cx="5561012" cy="6587014"/>
          </a:xfrm>
          <a:ln>
            <a:solidFill>
              <a:srgbClr val="00B050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>
                <a:solidFill>
                  <a:srgbClr val="00B050"/>
                </a:solidFill>
              </a:rPr>
              <a:t>Conjugaison – le passé composé</a:t>
            </a:r>
          </a:p>
          <a:p>
            <a:r>
              <a:rPr lang="fr-FR" sz="2400" dirty="0"/>
              <a:t>Entrainement – Cahier du jour</a:t>
            </a:r>
          </a:p>
          <a:p>
            <a:pPr marL="0" indent="0" algn="ctr">
              <a:buNone/>
            </a:pPr>
            <a:r>
              <a:rPr lang="fr-FR" sz="2400" dirty="0">
                <a:solidFill>
                  <a:srgbClr val="00B050"/>
                </a:solidFill>
              </a:rPr>
              <a:t>Transformer les phrases au passé composé</a:t>
            </a:r>
            <a:endParaRPr lang="fr-FR" sz="2000" dirty="0"/>
          </a:p>
          <a:p>
            <a:pPr marL="0" indent="0">
              <a:lnSpc>
                <a:spcPct val="150000"/>
              </a:lnSpc>
              <a:buNone/>
            </a:pPr>
            <a:r>
              <a:rPr lang="fr-FR" dirty="0"/>
              <a:t>1. Il </a:t>
            </a:r>
            <a:r>
              <a:rPr lang="fr-FR" b="1" dirty="0"/>
              <a:t>mange</a:t>
            </a:r>
            <a:r>
              <a:rPr lang="fr-FR" dirty="0"/>
              <a:t> une banane.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fr-FR" dirty="0"/>
              <a:t>→ Il.....................................................</a:t>
            </a:r>
          </a:p>
          <a:p>
            <a:pPr marL="0" indent="0">
              <a:lnSpc>
                <a:spcPct val="150000"/>
              </a:lnSpc>
              <a:buNone/>
            </a:pPr>
            <a:endParaRPr lang="fr-FR" sz="1050" dirty="0"/>
          </a:p>
          <a:p>
            <a:pPr marL="0" indent="0">
              <a:lnSpc>
                <a:spcPct val="150000"/>
              </a:lnSpc>
              <a:buNone/>
            </a:pPr>
            <a:r>
              <a:rPr lang="fr-FR" dirty="0"/>
              <a:t>2. Tu </a:t>
            </a:r>
            <a:r>
              <a:rPr lang="fr-FR" b="1" dirty="0"/>
              <a:t>cries</a:t>
            </a:r>
            <a:r>
              <a:rPr lang="fr-FR" dirty="0"/>
              <a:t> trop fort.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fr-FR" dirty="0"/>
              <a:t>→ Tu...................................................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fr-FR" dirty="0"/>
              <a:t>→ Nous..............................................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sz="2000" dirty="0"/>
          </a:p>
          <a:p>
            <a:pPr marL="0" indent="0">
              <a:buNone/>
            </a:pPr>
            <a:endParaRPr lang="fr-FR" sz="2000" dirty="0"/>
          </a:p>
          <a:p>
            <a:pPr marL="0" indent="0">
              <a:buNone/>
            </a:pPr>
            <a:endParaRPr lang="fr-FR" sz="2000" dirty="0"/>
          </a:p>
          <a:p>
            <a:pPr marL="0" indent="0">
              <a:buNone/>
            </a:pPr>
            <a:endParaRPr lang="fr-FR" sz="2000" dirty="0"/>
          </a:p>
          <a:p>
            <a:pPr marL="0" indent="0">
              <a:buNone/>
            </a:pPr>
            <a:endParaRPr lang="fr-FR" sz="2000" dirty="0"/>
          </a:p>
          <a:p>
            <a:pPr marL="0" indent="0">
              <a:buNone/>
            </a:pPr>
            <a:endParaRPr lang="fr-FR" sz="2000" dirty="0"/>
          </a:p>
          <a:p>
            <a:pPr marL="0" indent="0">
              <a:buNone/>
            </a:pPr>
            <a:endParaRPr lang="fr-FR" sz="2000" dirty="0"/>
          </a:p>
          <a:p>
            <a:pPr marL="0" indent="0">
              <a:buNone/>
            </a:pPr>
            <a:endParaRPr lang="fr-FR" sz="2000" dirty="0"/>
          </a:p>
          <a:p>
            <a:pPr marL="0" indent="0">
              <a:buNone/>
            </a:pPr>
            <a:endParaRPr lang="fr-FR" sz="2000" dirty="0"/>
          </a:p>
          <a:p>
            <a:pPr marL="0" indent="0">
              <a:buNone/>
            </a:pPr>
            <a:endParaRPr lang="fr-FR" sz="2000" dirty="0"/>
          </a:p>
          <a:p>
            <a:pPr marL="0" indent="0">
              <a:buNone/>
            </a:pPr>
            <a:endParaRPr lang="fr-FR" sz="2000" dirty="0"/>
          </a:p>
          <a:p>
            <a:pPr marL="0" indent="0">
              <a:buNone/>
            </a:pPr>
            <a:endParaRPr lang="fr-FR" sz="2000" dirty="0"/>
          </a:p>
          <a:p>
            <a:pPr marL="0" indent="0">
              <a:buNone/>
            </a:pPr>
            <a:endParaRPr lang="fr-FR" sz="2000" dirty="0"/>
          </a:p>
          <a:p>
            <a:pPr marL="0" indent="0">
              <a:buNone/>
            </a:pPr>
            <a:endParaRPr lang="fr-FR" sz="2000" dirty="0"/>
          </a:p>
          <a:p>
            <a:pPr marL="0" indent="0">
              <a:buNone/>
            </a:pPr>
            <a:endParaRPr lang="fr-FR" sz="2000" dirty="0"/>
          </a:p>
        </p:txBody>
      </p:sp>
      <p:pic>
        <p:nvPicPr>
          <p:cNvPr id="11" name="Graphique 10">
            <a:extLst>
              <a:ext uri="{FF2B5EF4-FFF2-40B4-BE49-F238E27FC236}">
                <a16:creationId xmlns:a16="http://schemas.microsoft.com/office/drawing/2014/main" id="{C89C4477-A6C3-53E1-87B2-15813BD9F1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803145" y="172069"/>
            <a:ext cx="578987" cy="559443"/>
          </a:xfrm>
          <a:prstGeom prst="rect">
            <a:avLst/>
          </a:prstGeom>
        </p:spPr>
      </p:pic>
      <p:graphicFrame>
        <p:nvGraphicFramePr>
          <p:cNvPr id="4" name="Tableau 7">
            <a:extLst>
              <a:ext uri="{FF2B5EF4-FFF2-40B4-BE49-F238E27FC236}">
                <a16:creationId xmlns:a16="http://schemas.microsoft.com/office/drawing/2014/main" id="{1D560BAB-A8D6-3497-3996-01553ACFD1E1}"/>
              </a:ext>
            </a:extLst>
          </p:cNvPr>
          <p:cNvGraphicFramePr>
            <a:graphicFrameLocks noGrp="1"/>
          </p:cNvGraphicFramePr>
          <p:nvPr/>
        </p:nvGraphicFramePr>
        <p:xfrm>
          <a:off x="6625876" y="3190076"/>
          <a:ext cx="5328000" cy="111252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332000">
                  <a:extLst>
                    <a:ext uri="{9D8B030D-6E8A-4147-A177-3AD203B41FA5}">
                      <a16:colId xmlns:a16="http://schemas.microsoft.com/office/drawing/2014/main" val="4036859710"/>
                    </a:ext>
                  </a:extLst>
                </a:gridCol>
                <a:gridCol w="1332000">
                  <a:extLst>
                    <a:ext uri="{9D8B030D-6E8A-4147-A177-3AD203B41FA5}">
                      <a16:colId xmlns:a16="http://schemas.microsoft.com/office/drawing/2014/main" val="3595337569"/>
                    </a:ext>
                  </a:extLst>
                </a:gridCol>
                <a:gridCol w="1332000">
                  <a:extLst>
                    <a:ext uri="{9D8B030D-6E8A-4147-A177-3AD203B41FA5}">
                      <a16:colId xmlns:a16="http://schemas.microsoft.com/office/drawing/2014/main" val="3200139774"/>
                    </a:ext>
                  </a:extLst>
                </a:gridCol>
                <a:gridCol w="1332000">
                  <a:extLst>
                    <a:ext uri="{9D8B030D-6E8A-4147-A177-3AD203B41FA5}">
                      <a16:colId xmlns:a16="http://schemas.microsoft.com/office/drawing/2014/main" val="31236287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faire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se laver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prendre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vouloir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84567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pouvoir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voir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aller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venir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87974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récolter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dire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s’enrichir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1419796"/>
                  </a:ext>
                </a:extLst>
              </a:tr>
            </a:tbl>
          </a:graphicData>
        </a:graphic>
      </p:graphicFrame>
      <p:sp>
        <p:nvSpPr>
          <p:cNvPr id="8" name="ZoneTexte 7">
            <a:extLst>
              <a:ext uri="{FF2B5EF4-FFF2-40B4-BE49-F238E27FC236}">
                <a16:creationId xmlns:a16="http://schemas.microsoft.com/office/drawing/2014/main" id="{CA5B13C1-CBD2-5E9E-D508-B78C299BC827}"/>
              </a:ext>
            </a:extLst>
          </p:cNvPr>
          <p:cNvSpPr txBox="1"/>
          <p:nvPr/>
        </p:nvSpPr>
        <p:spPr>
          <a:xfrm>
            <a:off x="6625876" y="4533900"/>
            <a:ext cx="10795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dirty="0"/>
              <a:t>je</a:t>
            </a:r>
          </a:p>
          <a:p>
            <a:pPr algn="r"/>
            <a:r>
              <a:rPr lang="fr-FR" dirty="0"/>
              <a:t>tu</a:t>
            </a:r>
          </a:p>
          <a:p>
            <a:pPr algn="r"/>
            <a:r>
              <a:rPr lang="fr-FR" dirty="0"/>
              <a:t>elle/il/on</a:t>
            </a:r>
          </a:p>
          <a:p>
            <a:pPr algn="r"/>
            <a:r>
              <a:rPr lang="fr-FR" dirty="0"/>
              <a:t>nous</a:t>
            </a:r>
          </a:p>
          <a:p>
            <a:pPr algn="r"/>
            <a:r>
              <a:rPr lang="fr-FR" dirty="0"/>
              <a:t>vous</a:t>
            </a:r>
          </a:p>
          <a:p>
            <a:pPr algn="r"/>
            <a:r>
              <a:rPr lang="fr-FR" dirty="0"/>
              <a:t>elles/ils</a:t>
            </a:r>
          </a:p>
        </p:txBody>
      </p:sp>
    </p:spTree>
    <p:extLst>
      <p:ext uri="{BB962C8B-B14F-4D97-AF65-F5344CB8AC3E}">
        <p14:creationId xmlns:p14="http://schemas.microsoft.com/office/powerpoint/2010/main" val="195460562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5D81DA45-BAD2-5982-B986-F1C06A1D5A4D}"/>
              </a:ext>
            </a:extLst>
          </p:cNvPr>
          <p:cNvSpPr txBox="1"/>
          <p:nvPr/>
        </p:nvSpPr>
        <p:spPr>
          <a:xfrm>
            <a:off x="2996234" y="197346"/>
            <a:ext cx="6621108" cy="49244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3800" dirty="0"/>
              <a:t>Français</a:t>
            </a:r>
          </a:p>
          <a:p>
            <a:pPr algn="ctr"/>
            <a:r>
              <a:rPr lang="fr-FR" sz="9600" dirty="0">
                <a:solidFill>
                  <a:schemeClr val="accent4"/>
                </a:solidFill>
              </a:rPr>
              <a:t>Orthographe</a:t>
            </a:r>
          </a:p>
          <a:p>
            <a:pPr algn="ctr"/>
            <a:r>
              <a:rPr lang="fr-FR" sz="8000" dirty="0"/>
              <a:t>11:00-11:15</a:t>
            </a:r>
          </a:p>
        </p:txBody>
      </p:sp>
    </p:spTree>
    <p:extLst>
      <p:ext uri="{BB962C8B-B14F-4D97-AF65-F5344CB8AC3E}">
        <p14:creationId xmlns:p14="http://schemas.microsoft.com/office/powerpoint/2010/main" val="417504050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2BFA1B71-C5E7-1D68-5094-8D530A6937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1971" y="0"/>
            <a:ext cx="224805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15991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FF289615-04CA-61E2-6588-CC417C563573}"/>
              </a:ext>
            </a:extLst>
          </p:cNvPr>
          <p:cNvSpPr/>
          <p:nvPr/>
        </p:nvSpPr>
        <p:spPr>
          <a:xfrm rot="16200000">
            <a:off x="-2853303" y="3226921"/>
            <a:ext cx="6598681" cy="415826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/>
              <a:t>Orthographe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4379B6CA-0219-6606-ED94-A393CEEE4234}"/>
              </a:ext>
            </a:extLst>
          </p:cNvPr>
          <p:cNvSpPr txBox="1"/>
          <p:nvPr/>
        </p:nvSpPr>
        <p:spPr>
          <a:xfrm>
            <a:off x="5460011" y="-165100"/>
            <a:ext cx="455926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7200" dirty="0">
                <a:solidFill>
                  <a:srgbClr val="00B050"/>
                </a:solidFill>
                <a:latin typeface="Ecriture A" panose="02010301010101010101" pitchFamily="50" charset="0"/>
              </a:rPr>
              <a:t>Correction en classe</a:t>
            </a:r>
            <a:endParaRPr lang="fr-FR" sz="8800" dirty="0">
              <a:solidFill>
                <a:srgbClr val="00B050"/>
              </a:solidFill>
              <a:latin typeface="Ecriture A" panose="02010301010101010101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028807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D5970A5C-01AD-840D-005A-43BD1FE3B2F5}"/>
              </a:ext>
            </a:extLst>
          </p:cNvPr>
          <p:cNvSpPr txBox="1"/>
          <p:nvPr/>
        </p:nvSpPr>
        <p:spPr>
          <a:xfrm>
            <a:off x="152400" y="1079500"/>
            <a:ext cx="118872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/>
              <a:t>Le </a:t>
            </a:r>
            <a:r>
              <a:rPr lang="fr-FR" sz="4400" dirty="0" err="1"/>
              <a:t>Manneken</a:t>
            </a:r>
            <a:r>
              <a:rPr lang="fr-FR" sz="4400" dirty="0"/>
              <a:t> Pis est une fontaine située à </a:t>
            </a:r>
            <a:r>
              <a:rPr lang="fr-FR" sz="4400" dirty="0">
                <a:solidFill>
                  <a:srgbClr val="00B050"/>
                </a:solidFill>
              </a:rPr>
              <a:t>Bruxelles</a:t>
            </a:r>
            <a:r>
              <a:rPr lang="fr-FR" sz="4400" dirty="0"/>
              <a:t>, en </a:t>
            </a:r>
            <a:r>
              <a:rPr lang="fr-FR" sz="4400" dirty="0">
                <a:solidFill>
                  <a:srgbClr val="00B050"/>
                </a:solidFill>
              </a:rPr>
              <a:t>Belgique</a:t>
            </a:r>
            <a:r>
              <a:rPr lang="fr-FR" sz="4400" dirty="0"/>
              <a:t>. Cette fontaine est devenue célèbre grâce à son </a:t>
            </a:r>
            <a:r>
              <a:rPr lang="fr-FR" sz="4400" dirty="0">
                <a:solidFill>
                  <a:srgbClr val="00B050"/>
                </a:solidFill>
              </a:rPr>
              <a:t>originalité</a:t>
            </a:r>
            <a:r>
              <a:rPr lang="fr-FR" sz="4400" dirty="0"/>
              <a:t> : l'eau </a:t>
            </a:r>
            <a:r>
              <a:rPr lang="fr-FR" sz="4400" dirty="0">
                <a:solidFill>
                  <a:srgbClr val="00B050"/>
                </a:solidFill>
              </a:rPr>
              <a:t>s'écoule</a:t>
            </a:r>
            <a:r>
              <a:rPr lang="fr-FR" sz="4400" dirty="0"/>
              <a:t> par une statue en bronze qui </a:t>
            </a:r>
            <a:r>
              <a:rPr lang="fr-FR" sz="4400" dirty="0">
                <a:solidFill>
                  <a:srgbClr val="00B050"/>
                </a:solidFill>
              </a:rPr>
              <a:t>représente</a:t>
            </a:r>
            <a:r>
              <a:rPr lang="fr-FR" sz="4400" dirty="0"/>
              <a:t> un petit garçon en train d'uriner. </a:t>
            </a:r>
            <a:r>
              <a:rPr lang="fr-FR" sz="3200" i="1" dirty="0">
                <a:solidFill>
                  <a:schemeClr val="accent2"/>
                </a:solidFill>
              </a:rPr>
              <a:t>36 mots</a:t>
            </a:r>
            <a:endParaRPr lang="fr-FR" sz="4400" i="1" dirty="0">
              <a:solidFill>
                <a:schemeClr val="accent2"/>
              </a:solidFill>
            </a:endParaRPr>
          </a:p>
          <a:p>
            <a:r>
              <a:rPr lang="fr-FR" sz="4400" dirty="0"/>
              <a:t>Cette statue haute de cinquante </a:t>
            </a:r>
            <a:r>
              <a:rPr lang="fr-FR" sz="4400" dirty="0">
                <a:solidFill>
                  <a:srgbClr val="00B050"/>
                </a:solidFill>
              </a:rPr>
              <a:t>centimètres</a:t>
            </a:r>
            <a:r>
              <a:rPr lang="fr-FR" sz="4400" dirty="0"/>
              <a:t> a été </a:t>
            </a:r>
            <a:r>
              <a:rPr lang="fr-FR" sz="4400" dirty="0">
                <a:solidFill>
                  <a:srgbClr val="00B050"/>
                </a:solidFill>
              </a:rPr>
              <a:t>commandée</a:t>
            </a:r>
            <a:r>
              <a:rPr lang="fr-FR" sz="4400" dirty="0"/>
              <a:t> par la </a:t>
            </a:r>
            <a:r>
              <a:rPr lang="fr-FR" sz="4400" dirty="0">
                <a:solidFill>
                  <a:srgbClr val="00B050"/>
                </a:solidFill>
              </a:rPr>
              <a:t>mairie</a:t>
            </a:r>
            <a:r>
              <a:rPr lang="fr-FR" sz="4400" dirty="0"/>
              <a:t> de </a:t>
            </a:r>
            <a:r>
              <a:rPr lang="fr-FR" sz="4400" dirty="0">
                <a:solidFill>
                  <a:srgbClr val="00B050"/>
                </a:solidFill>
              </a:rPr>
              <a:t>Bruxelles</a:t>
            </a:r>
            <a:r>
              <a:rPr lang="fr-FR" sz="4400" dirty="0"/>
              <a:t> au </a:t>
            </a:r>
            <a:r>
              <a:rPr lang="fr-FR" sz="4400" dirty="0">
                <a:solidFill>
                  <a:srgbClr val="00B050"/>
                </a:solidFill>
              </a:rPr>
              <a:t>début</a:t>
            </a:r>
            <a:r>
              <a:rPr lang="fr-FR" sz="4400" dirty="0"/>
              <a:t> du </a:t>
            </a:r>
            <a:r>
              <a:rPr lang="fr-FR" sz="4400" dirty="0">
                <a:solidFill>
                  <a:srgbClr val="00B050"/>
                </a:solidFill>
              </a:rPr>
              <a:t>siècle</a:t>
            </a:r>
            <a:r>
              <a:rPr lang="fr-FR" sz="4400" dirty="0"/>
              <a:t>. </a:t>
            </a:r>
            <a:r>
              <a:rPr lang="fr-FR" sz="3600" i="1" dirty="0">
                <a:solidFill>
                  <a:schemeClr val="accent2"/>
                </a:solidFill>
              </a:rPr>
              <a:t>54 mots</a:t>
            </a:r>
            <a:endParaRPr lang="fr-FR" sz="4400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376E29CA-7476-B9FB-6949-DF9D83B59E9C}"/>
              </a:ext>
            </a:extLst>
          </p:cNvPr>
          <p:cNvSpPr txBox="1"/>
          <p:nvPr/>
        </p:nvSpPr>
        <p:spPr>
          <a:xfrm>
            <a:off x="6726836" y="-120829"/>
            <a:ext cx="455926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7200" dirty="0">
                <a:solidFill>
                  <a:srgbClr val="00B050"/>
                </a:solidFill>
                <a:latin typeface="Ecriture A" panose="02010301010101010101" pitchFamily="50" charset="0"/>
              </a:rPr>
              <a:t>Correction en classe</a:t>
            </a:r>
            <a:endParaRPr lang="fr-FR" sz="8800" dirty="0">
              <a:solidFill>
                <a:srgbClr val="00B050"/>
              </a:solidFill>
              <a:latin typeface="Ecriture A" panose="02010301010101010101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09572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>
            <a:extLst>
              <a:ext uri="{FF2B5EF4-FFF2-40B4-BE49-F238E27FC236}">
                <a16:creationId xmlns:a16="http://schemas.microsoft.com/office/drawing/2014/main" id="{E28F8EAB-CA98-EEF8-11EA-D39B01CD5C0F}"/>
              </a:ext>
            </a:extLst>
          </p:cNvPr>
          <p:cNvSpPr txBox="1"/>
          <p:nvPr/>
        </p:nvSpPr>
        <p:spPr>
          <a:xfrm>
            <a:off x="234926" y="139646"/>
            <a:ext cx="113728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00B0F0"/>
                </a:solidFill>
              </a:rPr>
              <a:t>Rituals		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A22A1956-D42B-EF88-400F-A9A6A59BFE26}"/>
              </a:ext>
            </a:extLst>
          </p:cNvPr>
          <p:cNvSpPr txBox="1"/>
          <p:nvPr/>
        </p:nvSpPr>
        <p:spPr>
          <a:xfrm>
            <a:off x="381858" y="5651446"/>
            <a:ext cx="113728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bg1">
                    <a:lumMod val="85000"/>
                  </a:schemeClr>
                </a:solidFill>
              </a:rPr>
              <a:t>Speak aloud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51195D3C-26FE-CCEB-4B9B-7427EAAEA968}"/>
              </a:ext>
            </a:extLst>
          </p:cNvPr>
          <p:cNvSpPr txBox="1"/>
          <p:nvPr/>
        </p:nvSpPr>
        <p:spPr>
          <a:xfrm>
            <a:off x="723900" y="1092200"/>
            <a:ext cx="1103083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chemeClr val="bg1">
                    <a:lumMod val="85000"/>
                  </a:schemeClr>
                </a:solidFill>
              </a:rPr>
              <a:t>How many pupils are absent today ?</a:t>
            </a:r>
          </a:p>
          <a:p>
            <a:r>
              <a:rPr lang="en-GB" sz="3600" dirty="0">
                <a:solidFill>
                  <a:schemeClr val="bg2"/>
                </a:solidFill>
              </a:rPr>
              <a:t>How many pupils are present today ?</a:t>
            </a:r>
          </a:p>
          <a:p>
            <a:r>
              <a:rPr lang="en-GB" sz="3600" dirty="0">
                <a:solidFill>
                  <a:schemeClr val="bg2">
                    <a:lumMod val="90000"/>
                  </a:schemeClr>
                </a:solidFill>
              </a:rPr>
              <a:t>What season is it today ?</a:t>
            </a:r>
          </a:p>
          <a:p>
            <a:r>
              <a:rPr lang="en-GB" sz="3600" dirty="0">
                <a:solidFill>
                  <a:schemeClr val="bg1">
                    <a:lumMod val="75000"/>
                  </a:schemeClr>
                </a:solidFill>
              </a:rPr>
              <a:t>What’s the weather like today ?</a:t>
            </a:r>
          </a:p>
          <a:p>
            <a:r>
              <a:rPr lang="en-GB" sz="3600" dirty="0">
                <a:solidFill>
                  <a:schemeClr val="bg1">
                    <a:lumMod val="75000"/>
                  </a:schemeClr>
                </a:solidFill>
              </a:rPr>
              <a:t>How are you feeling today ?</a:t>
            </a:r>
          </a:p>
          <a:p>
            <a:r>
              <a:rPr lang="en-GB" sz="3600" dirty="0">
                <a:solidFill>
                  <a:srgbClr val="FF0000"/>
                </a:solidFill>
              </a:rPr>
              <a:t>How many </a:t>
            </a:r>
            <a:r>
              <a:rPr lang="en-GB" sz="3600" dirty="0">
                <a:solidFill>
                  <a:srgbClr val="00B0F0"/>
                </a:solidFill>
              </a:rPr>
              <a:t>days</a:t>
            </a:r>
            <a:r>
              <a:rPr lang="en-GB" sz="3600" dirty="0"/>
              <a:t> since the beginning of the </a:t>
            </a:r>
            <a:r>
              <a:rPr lang="en-GB" sz="3600" dirty="0">
                <a:solidFill>
                  <a:srgbClr val="00B050"/>
                </a:solidFill>
              </a:rPr>
              <a:t>year</a:t>
            </a:r>
            <a:r>
              <a:rPr lang="en-GB" sz="3600" dirty="0"/>
              <a:t> ?</a:t>
            </a:r>
          </a:p>
        </p:txBody>
      </p:sp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72D63257-2CFD-6FBA-2D68-DCE0338BCB16}"/>
              </a:ext>
            </a:extLst>
          </p:cNvPr>
          <p:cNvSpPr/>
          <p:nvPr/>
        </p:nvSpPr>
        <p:spPr>
          <a:xfrm>
            <a:off x="5453062" y="4707672"/>
            <a:ext cx="1285875" cy="1676400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7200" dirty="0">
                <a:solidFill>
                  <a:schemeClr val="tx1"/>
                </a:solidFill>
              </a:rPr>
              <a:t>48</a:t>
            </a:r>
          </a:p>
        </p:txBody>
      </p:sp>
    </p:spTree>
    <p:extLst>
      <p:ext uri="{BB962C8B-B14F-4D97-AF65-F5344CB8AC3E}">
        <p14:creationId xmlns:p14="http://schemas.microsoft.com/office/powerpoint/2010/main" val="226449062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FF289615-04CA-61E2-6588-CC417C563573}"/>
              </a:ext>
            </a:extLst>
          </p:cNvPr>
          <p:cNvSpPr/>
          <p:nvPr/>
        </p:nvSpPr>
        <p:spPr>
          <a:xfrm rot="16200000">
            <a:off x="-2853303" y="3226921"/>
            <a:ext cx="6598681" cy="415826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/>
              <a:t>Orthographe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3EFCC122-A1FE-1A65-C202-C4DA019131D3}"/>
              </a:ext>
            </a:extLst>
          </p:cNvPr>
          <p:cNvSpPr txBox="1"/>
          <p:nvPr/>
        </p:nvSpPr>
        <p:spPr>
          <a:xfrm>
            <a:off x="5419724" y="2142"/>
            <a:ext cx="6638925" cy="489364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statue originale aujourd'hui conservée au musée </a:t>
            </a:r>
            <a:r>
              <a:rPr lang="fr-FR" sz="24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la Ville de Bruxelles. Cela la protège des vols et </a:t>
            </a:r>
            <a:r>
              <a:rPr lang="fr-FR" sz="2400" dirty="0">
                <a:solidFill>
                  <a:srgbClr val="00B0F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 vandalisme.</a:t>
            </a:r>
          </a:p>
          <a:p>
            <a:r>
              <a:rPr lang="fr-F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 </a:t>
            </a:r>
            <a:r>
              <a:rPr lang="fr-FR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Manneken</a:t>
            </a:r>
            <a:r>
              <a:rPr lang="fr-F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Pis est probablement la statue qui </a:t>
            </a:r>
            <a:r>
              <a:rPr lang="fr-FR" sz="24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possède le plus grand nombre de vêtements. Près </a:t>
            </a:r>
            <a:r>
              <a:rPr lang="fr-FR" sz="2400" dirty="0">
                <a:solidFill>
                  <a:srgbClr val="00B0F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six-cent-cinquante costumes ont été offerts à ce </a:t>
            </a:r>
            <a:r>
              <a:rPr lang="fr-F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fameux personnage ! À l'occasion de certaine fêtes, </a:t>
            </a:r>
            <a:r>
              <a:rPr lang="fr-FR" sz="24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statue est déguisée.</a:t>
            </a:r>
          </a:p>
          <a:p>
            <a:r>
              <a:rPr lang="fr-FR" sz="2400" dirty="0">
                <a:solidFill>
                  <a:srgbClr val="00B0F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 véritable nom du </a:t>
            </a:r>
            <a:r>
              <a:rPr lang="fr-FR" sz="2400" dirty="0" err="1">
                <a:solidFill>
                  <a:srgbClr val="00B0F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Manneken</a:t>
            </a:r>
            <a:r>
              <a:rPr lang="fr-FR" sz="2400" dirty="0">
                <a:solidFill>
                  <a:srgbClr val="00B0F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Pis est Menneke Pis, </a:t>
            </a:r>
            <a:r>
              <a:rPr lang="fr-F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 qui signifie « petit garçon » en bruxellois et en </a:t>
            </a:r>
            <a:r>
              <a:rPr lang="fr-FR" sz="24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flamand. Depuis 1987, il existe une version féminine </a:t>
            </a:r>
            <a:r>
              <a:rPr lang="fr-FR" sz="2400" dirty="0">
                <a:solidFill>
                  <a:srgbClr val="00B0F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la statue. Elle se trouve elle aussi à Bruxelles et </a:t>
            </a:r>
            <a:r>
              <a:rPr lang="fr-F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 nomme la </a:t>
            </a:r>
            <a:r>
              <a:rPr lang="fr-FR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Jeanneke</a:t>
            </a:r>
            <a:r>
              <a:rPr lang="fr-F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Pis.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72BF1C79-48C6-0F0C-BC3A-8F6B56404E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3951" y="-2143"/>
            <a:ext cx="4540746" cy="6858000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D64021EC-62BF-13F4-8A33-D9662E0E931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83323" y="4789185"/>
            <a:ext cx="2743031" cy="2057273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E9D323BC-1A00-67C4-0BDF-868BA6340B9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4697" y="4789185"/>
            <a:ext cx="3321015" cy="205903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ECDED794-83DA-B8C2-8F96-A0F493BB923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1808" y="4789185"/>
            <a:ext cx="1423273" cy="204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31769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FF289615-04CA-61E2-6588-CC417C563573}"/>
              </a:ext>
            </a:extLst>
          </p:cNvPr>
          <p:cNvSpPr/>
          <p:nvPr/>
        </p:nvSpPr>
        <p:spPr>
          <a:xfrm rot="16200000">
            <a:off x="-2853303" y="3226921"/>
            <a:ext cx="6598681" cy="415826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/>
              <a:t>Orthographe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3EFCC122-A1FE-1A65-C202-C4DA019131D3}"/>
              </a:ext>
            </a:extLst>
          </p:cNvPr>
          <p:cNvSpPr txBox="1"/>
          <p:nvPr/>
        </p:nvSpPr>
        <p:spPr>
          <a:xfrm>
            <a:off x="1034321" y="228809"/>
            <a:ext cx="2077180" cy="193899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4000" dirty="0"/>
              <a:t>Le pont de Mostar</a:t>
            </a:r>
            <a:endParaRPr lang="fr-FR" sz="4000" dirty="0">
              <a:solidFill>
                <a:srgbClr val="00B050"/>
              </a:solidFill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EE479095-76DF-282C-DE32-B00F0975C4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45782"/>
            <a:ext cx="12192000" cy="4410075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6365724A-4E57-6131-7972-E0F64235C0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2204" y="0"/>
            <a:ext cx="8959795" cy="2445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63911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5D81DA45-BAD2-5982-B986-F1C06A1D5A4D}"/>
              </a:ext>
            </a:extLst>
          </p:cNvPr>
          <p:cNvSpPr txBox="1"/>
          <p:nvPr/>
        </p:nvSpPr>
        <p:spPr>
          <a:xfrm>
            <a:off x="3076673" y="197346"/>
            <a:ext cx="6460231" cy="49244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3800" dirty="0"/>
              <a:t>Français</a:t>
            </a:r>
          </a:p>
          <a:p>
            <a:pPr algn="ctr"/>
            <a:r>
              <a:rPr lang="fr-FR" sz="9600" dirty="0">
                <a:solidFill>
                  <a:schemeClr val="accent4"/>
                </a:solidFill>
              </a:rPr>
              <a:t>Oral - Poésie</a:t>
            </a:r>
          </a:p>
          <a:p>
            <a:pPr algn="ctr"/>
            <a:r>
              <a:rPr lang="fr-FR" sz="8000" dirty="0"/>
              <a:t>11:15-11:25</a:t>
            </a:r>
          </a:p>
        </p:txBody>
      </p:sp>
    </p:spTree>
    <p:extLst>
      <p:ext uri="{BB962C8B-B14F-4D97-AF65-F5344CB8AC3E}">
        <p14:creationId xmlns:p14="http://schemas.microsoft.com/office/powerpoint/2010/main" val="153423615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694982D0-085A-41F0-8A48-5047501DEFE2}"/>
              </a:ext>
            </a:extLst>
          </p:cNvPr>
          <p:cNvSpPr txBox="1"/>
          <p:nvPr/>
        </p:nvSpPr>
        <p:spPr>
          <a:xfrm>
            <a:off x="979873" y="88023"/>
            <a:ext cx="3731004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fr-FR" b="1" dirty="0">
                <a:effectLst/>
                <a:latin typeface="Calibri" panose="020F0502020204030204" pitchFamily="34" charset="0"/>
              </a:rPr>
              <a:t>Il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fr-FR" dirty="0">
                <a:effectLst/>
                <a:latin typeface="Calibri" panose="020F0502020204030204" pitchFamily="34" charset="0"/>
              </a:rPr>
              <a:t> 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fr-FR" dirty="0">
                <a:effectLst/>
                <a:latin typeface="Calibri" panose="020F0502020204030204" pitchFamily="34" charset="0"/>
              </a:rPr>
              <a:t>Il pleut Il pleut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fr-FR" dirty="0">
                <a:solidFill>
                  <a:srgbClr val="00B0F0"/>
                </a:solidFill>
                <a:effectLst/>
                <a:latin typeface="Calibri" panose="020F0502020204030204" pitchFamily="34" charset="0"/>
              </a:rPr>
              <a:t>Il fait beau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fr-FR" dirty="0">
                <a:solidFill>
                  <a:srgbClr val="C00000"/>
                </a:solidFill>
                <a:effectLst/>
                <a:latin typeface="Calibri" panose="020F0502020204030204" pitchFamily="34" charset="0"/>
              </a:rPr>
              <a:t>Il fait du soleil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fr-FR" dirty="0">
                <a:effectLst/>
                <a:latin typeface="Calibri" panose="020F0502020204030204" pitchFamily="34" charset="0"/>
              </a:rPr>
              <a:t>Il est tôt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fr-FR" dirty="0">
                <a:solidFill>
                  <a:srgbClr val="00B0F0"/>
                </a:solidFill>
                <a:effectLst/>
                <a:latin typeface="Calibri" panose="020F0502020204030204" pitchFamily="34" charset="0"/>
              </a:rPr>
              <a:t>Il se fait tard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fr-FR" dirty="0">
                <a:solidFill>
                  <a:srgbClr val="C00000"/>
                </a:solidFill>
                <a:effectLst/>
                <a:latin typeface="Calibri" panose="020F0502020204030204" pitchFamily="34" charset="0"/>
              </a:rPr>
              <a:t>Il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fr-FR" dirty="0">
                <a:effectLst/>
                <a:latin typeface="Calibri" panose="020F0502020204030204" pitchFamily="34" charset="0"/>
              </a:rPr>
              <a:t>Il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fr-FR" dirty="0">
                <a:solidFill>
                  <a:srgbClr val="00B0F0"/>
                </a:solidFill>
                <a:effectLst/>
                <a:latin typeface="Calibri" panose="020F0502020204030204" pitchFamily="34" charset="0"/>
              </a:rPr>
              <a:t>Il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fr-FR" dirty="0">
                <a:solidFill>
                  <a:srgbClr val="C00000"/>
                </a:solidFill>
                <a:effectLst/>
                <a:latin typeface="Calibri" panose="020F0502020204030204" pitchFamily="34" charset="0"/>
              </a:rPr>
              <a:t>Toujours Il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fr-FR" dirty="0">
                <a:effectLst/>
                <a:latin typeface="Calibri" panose="020F0502020204030204" pitchFamily="34" charset="0"/>
              </a:rPr>
              <a:t>Toujours Il qui pleut et qui neige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fr-FR" dirty="0">
                <a:solidFill>
                  <a:srgbClr val="00B0F0"/>
                </a:solidFill>
                <a:effectLst/>
                <a:latin typeface="Calibri" panose="020F0502020204030204" pitchFamily="34" charset="0"/>
              </a:rPr>
              <a:t>Toujours Il qui fait du soleil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fr-FR" dirty="0">
                <a:solidFill>
                  <a:srgbClr val="C00000"/>
                </a:solidFill>
                <a:effectLst/>
                <a:latin typeface="Calibri" panose="020F0502020204030204" pitchFamily="34" charset="0"/>
              </a:rPr>
              <a:t>Toujours Il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fr-FR" dirty="0">
                <a:effectLst/>
                <a:latin typeface="Calibri" panose="020F0502020204030204" pitchFamily="34" charset="0"/>
              </a:rPr>
              <a:t>Pourquoi pas Elle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fr-FR" dirty="0">
                <a:solidFill>
                  <a:srgbClr val="00B0F0"/>
                </a:solidFill>
                <a:effectLst/>
                <a:latin typeface="Calibri" panose="020F0502020204030204" pitchFamily="34" charset="0"/>
              </a:rPr>
              <a:t>Jamais Elle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fr-FR" dirty="0">
                <a:solidFill>
                  <a:srgbClr val="C00000"/>
                </a:solidFill>
                <a:effectLst/>
                <a:latin typeface="Calibri" panose="020F0502020204030204" pitchFamily="34" charset="0"/>
              </a:rPr>
              <a:t>Pourtant Elle aussi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fr-FR" dirty="0">
                <a:effectLst/>
                <a:latin typeface="Calibri" panose="020F0502020204030204" pitchFamily="34" charset="0"/>
              </a:rPr>
              <a:t>Souvent se fait belle !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fr-FR" dirty="0">
                <a:effectLst/>
                <a:latin typeface="Calibri" panose="020F0502020204030204" pitchFamily="34" charset="0"/>
              </a:rPr>
              <a:t> 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fr-FR" dirty="0">
                <a:effectLst/>
                <a:latin typeface="Calibri" panose="020F0502020204030204" pitchFamily="34" charset="0"/>
              </a:rPr>
              <a:t>                            Jacques Prévert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FF9CCF00-0BC4-4FAD-94E3-ADE17D682888}"/>
              </a:ext>
            </a:extLst>
          </p:cNvPr>
          <p:cNvSpPr txBox="1"/>
          <p:nvPr/>
        </p:nvSpPr>
        <p:spPr>
          <a:xfrm>
            <a:off x="4325866" y="88023"/>
            <a:ext cx="3789727" cy="59093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1" dirty="0">
                <a:effectLst/>
              </a:rPr>
              <a:t>Le cancre</a:t>
            </a:r>
          </a:p>
          <a:p>
            <a:br>
              <a:rPr lang="fr-FR" dirty="0"/>
            </a:br>
            <a:r>
              <a:rPr lang="fr-FR" dirty="0">
                <a:effectLst/>
              </a:rPr>
              <a:t>Il dit non avec la tête</a:t>
            </a:r>
            <a:br>
              <a:rPr lang="fr-FR" dirty="0">
                <a:effectLst/>
              </a:rPr>
            </a:br>
            <a:r>
              <a:rPr lang="fr-FR" dirty="0">
                <a:solidFill>
                  <a:srgbClr val="00B0F0"/>
                </a:solidFill>
                <a:effectLst/>
              </a:rPr>
              <a:t>Mais il dit oui avec le cœur</a:t>
            </a:r>
            <a:br>
              <a:rPr lang="fr-FR" dirty="0">
                <a:effectLst/>
              </a:rPr>
            </a:br>
            <a:r>
              <a:rPr lang="fr-FR" dirty="0">
                <a:solidFill>
                  <a:srgbClr val="C00000"/>
                </a:solidFill>
                <a:effectLst/>
              </a:rPr>
              <a:t>Il dit oui à ce qu’il aime</a:t>
            </a:r>
            <a:br>
              <a:rPr lang="fr-FR" dirty="0">
                <a:effectLst/>
              </a:rPr>
            </a:br>
            <a:r>
              <a:rPr lang="fr-FR" dirty="0">
                <a:effectLst/>
              </a:rPr>
              <a:t>Il dit non au professeur</a:t>
            </a:r>
            <a:br>
              <a:rPr lang="fr-FR" dirty="0">
                <a:effectLst/>
              </a:rPr>
            </a:br>
            <a:r>
              <a:rPr lang="fr-FR" dirty="0">
                <a:solidFill>
                  <a:srgbClr val="00B0F0"/>
                </a:solidFill>
                <a:effectLst/>
              </a:rPr>
              <a:t>Il est debout</a:t>
            </a:r>
            <a:br>
              <a:rPr lang="fr-FR" dirty="0">
                <a:effectLst/>
              </a:rPr>
            </a:br>
            <a:r>
              <a:rPr lang="fr-FR" dirty="0">
                <a:solidFill>
                  <a:srgbClr val="C00000"/>
                </a:solidFill>
                <a:effectLst/>
              </a:rPr>
              <a:t>On le questionne</a:t>
            </a:r>
            <a:br>
              <a:rPr lang="fr-FR" dirty="0">
                <a:effectLst/>
              </a:rPr>
            </a:br>
            <a:r>
              <a:rPr lang="fr-FR" dirty="0">
                <a:effectLst/>
              </a:rPr>
              <a:t>Et tous les problèmes sont posés</a:t>
            </a:r>
            <a:br>
              <a:rPr lang="fr-FR" dirty="0">
                <a:effectLst/>
              </a:rPr>
            </a:br>
            <a:r>
              <a:rPr lang="fr-FR" dirty="0">
                <a:solidFill>
                  <a:srgbClr val="00B0F0"/>
                </a:solidFill>
                <a:effectLst/>
              </a:rPr>
              <a:t>Soudain le fou rire le prend</a:t>
            </a:r>
            <a:br>
              <a:rPr lang="fr-FR" dirty="0">
                <a:effectLst/>
              </a:rPr>
            </a:br>
            <a:r>
              <a:rPr lang="fr-FR" dirty="0">
                <a:solidFill>
                  <a:srgbClr val="C00000"/>
                </a:solidFill>
                <a:effectLst/>
              </a:rPr>
              <a:t>Et il efface tout</a:t>
            </a:r>
            <a:br>
              <a:rPr lang="fr-FR" dirty="0">
                <a:effectLst/>
              </a:rPr>
            </a:br>
            <a:r>
              <a:rPr lang="fr-FR" dirty="0">
                <a:effectLst/>
              </a:rPr>
              <a:t>Les chiffres et les mots</a:t>
            </a:r>
            <a:br>
              <a:rPr lang="fr-FR" dirty="0">
                <a:effectLst/>
              </a:rPr>
            </a:br>
            <a:r>
              <a:rPr lang="fr-FR" dirty="0">
                <a:solidFill>
                  <a:srgbClr val="00B0F0"/>
                </a:solidFill>
                <a:effectLst/>
              </a:rPr>
              <a:t>Les dates et les noms</a:t>
            </a:r>
            <a:br>
              <a:rPr lang="fr-FR" dirty="0">
                <a:effectLst/>
              </a:rPr>
            </a:br>
            <a:r>
              <a:rPr lang="fr-FR" dirty="0">
                <a:solidFill>
                  <a:srgbClr val="C00000"/>
                </a:solidFill>
                <a:effectLst/>
              </a:rPr>
              <a:t>Les phrases et les pièges</a:t>
            </a:r>
            <a:br>
              <a:rPr lang="fr-FR" dirty="0">
                <a:effectLst/>
              </a:rPr>
            </a:br>
            <a:r>
              <a:rPr lang="fr-FR" dirty="0">
                <a:effectLst/>
              </a:rPr>
              <a:t>Et malgré les menaces du maître</a:t>
            </a:r>
            <a:br>
              <a:rPr lang="fr-FR" dirty="0">
                <a:effectLst/>
              </a:rPr>
            </a:br>
            <a:r>
              <a:rPr lang="fr-FR" dirty="0">
                <a:solidFill>
                  <a:srgbClr val="00B0F0"/>
                </a:solidFill>
                <a:effectLst/>
              </a:rPr>
              <a:t>Sous les huées des enfants prodiges</a:t>
            </a:r>
            <a:br>
              <a:rPr lang="fr-FR" dirty="0">
                <a:effectLst/>
              </a:rPr>
            </a:br>
            <a:r>
              <a:rPr lang="fr-FR" dirty="0">
                <a:solidFill>
                  <a:srgbClr val="C00000"/>
                </a:solidFill>
                <a:effectLst/>
              </a:rPr>
              <a:t>Avec des craies de toutes les couleurs</a:t>
            </a:r>
            <a:br>
              <a:rPr lang="fr-FR" dirty="0">
                <a:effectLst/>
              </a:rPr>
            </a:br>
            <a:r>
              <a:rPr lang="fr-FR" dirty="0">
                <a:effectLst/>
              </a:rPr>
              <a:t>Sur le tableau noir du malheur</a:t>
            </a:r>
            <a:br>
              <a:rPr lang="fr-FR" dirty="0">
                <a:effectLst/>
              </a:rPr>
            </a:br>
            <a:r>
              <a:rPr lang="fr-FR" dirty="0">
                <a:solidFill>
                  <a:srgbClr val="00B0F0"/>
                </a:solidFill>
                <a:effectLst/>
              </a:rPr>
              <a:t>Il dessine le visage du bonheur.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fr-FR" sz="1800" dirty="0">
              <a:effectLst/>
              <a:latin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fr-FR" sz="1800" dirty="0">
                <a:effectLst/>
                <a:latin typeface="Calibri" panose="020F0502020204030204" pitchFamily="34" charset="0"/>
              </a:rPr>
              <a:t>                                Jacques Prévert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22F1678-DBFD-4345-AFE0-CB58B550CB25}"/>
              </a:ext>
            </a:extLst>
          </p:cNvPr>
          <p:cNvSpPr/>
          <p:nvPr/>
        </p:nvSpPr>
        <p:spPr>
          <a:xfrm>
            <a:off x="4116141" y="1130"/>
            <a:ext cx="117446" cy="685687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1B02A88F-08CF-4D11-A601-66968E10EE13}"/>
              </a:ext>
            </a:extLst>
          </p:cNvPr>
          <p:cNvSpPr txBox="1"/>
          <p:nvPr/>
        </p:nvSpPr>
        <p:spPr>
          <a:xfrm>
            <a:off x="8115593" y="0"/>
            <a:ext cx="4096477" cy="64633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1" dirty="0"/>
              <a:t>Apothéose du point</a:t>
            </a:r>
          </a:p>
          <a:p>
            <a:endParaRPr lang="fr-FR" sz="1800" b="1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r>
              <a:rPr lang="fr-FR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"Foin, de tout ce qui n'est point le Point !"</a:t>
            </a:r>
            <a:br>
              <a:rPr lang="fr-FR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r>
              <a:rPr lang="fr-FR" sz="1800" b="0" i="0" dirty="0">
                <a:solidFill>
                  <a:srgbClr val="00B0F0"/>
                </a:solidFill>
                <a:effectLst/>
                <a:latin typeface="Calibri" panose="020F0502020204030204" pitchFamily="34" charset="0"/>
              </a:rPr>
              <a:t>Dit le Point, devant témoins.</a:t>
            </a:r>
            <a:br>
              <a:rPr lang="fr-FR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r>
              <a:rPr lang="fr-FR" sz="1800" b="0" i="0" dirty="0">
                <a:solidFill>
                  <a:srgbClr val="C00000"/>
                </a:solidFill>
                <a:effectLst/>
                <a:latin typeface="Calibri" panose="020F0502020204030204" pitchFamily="34" charset="0"/>
              </a:rPr>
              <a:t>"Sans Moi, tout n'est que baragouin ! « </a:t>
            </a:r>
          </a:p>
          <a:p>
            <a:br>
              <a:rPr lang="fr-FR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r>
              <a:rPr lang="fr-FR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Quant à la Virgule !</a:t>
            </a:r>
            <a:br>
              <a:rPr lang="fr-FR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r>
              <a:rPr lang="fr-FR" sz="1800" b="0" i="0" dirty="0">
                <a:solidFill>
                  <a:srgbClr val="00B0F0"/>
                </a:solidFill>
                <a:effectLst/>
                <a:latin typeface="Calibri" panose="020F0502020204030204" pitchFamily="34" charset="0"/>
              </a:rPr>
              <a:t>Animalcule, qui gesticule</a:t>
            </a:r>
            <a:br>
              <a:rPr lang="fr-FR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r>
              <a:rPr lang="fr-FR" sz="1800" b="0" i="0" dirty="0">
                <a:solidFill>
                  <a:srgbClr val="C00000"/>
                </a:solidFill>
                <a:effectLst/>
                <a:latin typeface="Calibri" panose="020F0502020204030204" pitchFamily="34" charset="0"/>
              </a:rPr>
              <a:t>Sans nul besoin,</a:t>
            </a:r>
            <a:br>
              <a:rPr lang="fr-FR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r>
              <a:rPr lang="fr-FR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Je lui réponds à brûle-pourpoint :</a:t>
            </a:r>
            <a:br>
              <a:rPr lang="fr-FR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r>
              <a:rPr lang="fr-FR" sz="1800" b="0" i="0" dirty="0">
                <a:solidFill>
                  <a:srgbClr val="00B0F0"/>
                </a:solidFill>
                <a:effectLst/>
                <a:latin typeface="Calibri" panose="020F0502020204030204" pitchFamily="34" charset="0"/>
              </a:rPr>
              <a:t>Qui stimule une Majuscule ?</a:t>
            </a:r>
            <a:br>
              <a:rPr lang="fr-FR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r>
              <a:rPr lang="fr-FR" sz="1800" b="0" i="0" dirty="0">
                <a:solidFill>
                  <a:srgbClr val="C00000"/>
                </a:solidFill>
                <a:effectLst/>
                <a:latin typeface="Calibri" panose="020F0502020204030204" pitchFamily="34" charset="0"/>
              </a:rPr>
              <a:t>Fait descendre les crépuscules ?</a:t>
            </a:r>
            <a:br>
              <a:rPr lang="fr-FR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r>
              <a:rPr lang="fr-FR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Qui jugule ? Qui férule ?</a:t>
            </a:r>
            <a:br>
              <a:rPr lang="fr-FR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r>
              <a:rPr lang="fr-FR" sz="1800" b="0" i="0" dirty="0">
                <a:solidFill>
                  <a:srgbClr val="00B0F0"/>
                </a:solidFill>
                <a:effectLst/>
                <a:latin typeface="Calibri" panose="020F0502020204030204" pitchFamily="34" charset="0"/>
              </a:rPr>
              <a:t>Fait que la phrase capitule ?</a:t>
            </a:r>
          </a:p>
          <a:p>
            <a:br>
              <a:rPr lang="fr-FR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r>
              <a:rPr lang="fr-FR" sz="1800" b="0" i="0" dirty="0">
                <a:solidFill>
                  <a:srgbClr val="C00000"/>
                </a:solidFill>
                <a:effectLst/>
                <a:latin typeface="Calibri" panose="020F0502020204030204" pitchFamily="34" charset="0"/>
              </a:rPr>
              <a:t>Qui ?</a:t>
            </a:r>
            <a:br>
              <a:rPr lang="fr-FR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r>
              <a:rPr lang="fr-FR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Si ce n'est : le Point !</a:t>
            </a:r>
            <a:br>
              <a:rPr lang="fr-FR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r>
              <a:rPr lang="fr-FR" sz="1800" b="0" i="0" dirty="0">
                <a:solidFill>
                  <a:srgbClr val="00B0F0"/>
                </a:solidFill>
                <a:effectLst/>
                <a:latin typeface="Calibri" panose="020F0502020204030204" pitchFamily="34" charset="0"/>
              </a:rPr>
              <a:t>Bref, toujours devant témoins :</a:t>
            </a:r>
            <a:br>
              <a:rPr lang="fr-FR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r>
              <a:rPr lang="fr-FR" sz="1800" b="0" i="0" dirty="0">
                <a:solidFill>
                  <a:srgbClr val="C00000"/>
                </a:solidFill>
                <a:effectLst/>
                <a:latin typeface="Calibri" panose="020F0502020204030204" pitchFamily="34" charset="0"/>
              </a:rPr>
              <a:t>Je postule et stipule</a:t>
            </a:r>
            <a:br>
              <a:rPr lang="fr-FR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r>
              <a:rPr lang="fr-FR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Qu'un Point c'est Tout ! "</a:t>
            </a:r>
            <a:br>
              <a:rPr lang="fr-FR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r>
              <a:rPr lang="fr-FR" sz="1800" b="0" i="0" dirty="0">
                <a:solidFill>
                  <a:srgbClr val="00B0F0"/>
                </a:solidFill>
                <a:effectLst/>
                <a:latin typeface="Calibri" panose="020F0502020204030204" pitchFamily="34" charset="0"/>
              </a:rPr>
              <a:t>Dit le Point.</a:t>
            </a:r>
          </a:p>
          <a:p>
            <a:br>
              <a:rPr lang="fr-FR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r>
              <a:rPr lang="fr-FR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                                   </a:t>
            </a:r>
            <a:r>
              <a:rPr lang="fr-FR" sz="1600" b="1" i="0" dirty="0">
                <a:solidFill>
                  <a:srgbClr val="000000"/>
                </a:solidFill>
                <a:effectLst/>
                <a:latin typeface="LoveIsComplicatedAgain-Bold"/>
              </a:rPr>
              <a:t>Andrée Chedid</a:t>
            </a:r>
            <a:r>
              <a:rPr lang="fr-FR" dirty="0"/>
              <a:t>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4C2847D-7913-49C8-AB74-62EB0F11BAAE}"/>
              </a:ext>
            </a:extLst>
          </p:cNvPr>
          <p:cNvSpPr/>
          <p:nvPr/>
        </p:nvSpPr>
        <p:spPr>
          <a:xfrm>
            <a:off x="7978077" y="0"/>
            <a:ext cx="117446" cy="685687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Rectangle : coins arrondis 1">
            <a:extLst>
              <a:ext uri="{FF2B5EF4-FFF2-40B4-BE49-F238E27FC236}">
                <a16:creationId xmlns:a16="http://schemas.microsoft.com/office/drawing/2014/main" id="{724AD23A-FB9F-9CD2-E133-4722F99F551E}"/>
              </a:ext>
            </a:extLst>
          </p:cNvPr>
          <p:cNvSpPr/>
          <p:nvPr/>
        </p:nvSpPr>
        <p:spPr>
          <a:xfrm rot="16200000">
            <a:off x="-2853303" y="3226921"/>
            <a:ext cx="6598681" cy="41582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/>
              <a:t>Oral – poésie 3</a:t>
            </a:r>
          </a:p>
        </p:txBody>
      </p:sp>
      <p:pic>
        <p:nvPicPr>
          <p:cNvPr id="3" name="Graphique 2">
            <a:extLst>
              <a:ext uri="{FF2B5EF4-FFF2-40B4-BE49-F238E27FC236}">
                <a16:creationId xmlns:a16="http://schemas.microsoft.com/office/drawing/2014/main" id="{81C0C7FB-D59A-86BB-F875-F108D20A7CC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613013" y="0"/>
            <a:ext cx="578987" cy="559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96870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>
            <a:extLst>
              <a:ext uri="{FF2B5EF4-FFF2-40B4-BE49-F238E27FC236}">
                <a16:creationId xmlns:a16="http://schemas.microsoft.com/office/drawing/2014/main" id="{5E65A8CA-39CE-939C-AF1E-3FE7B571DE40}"/>
              </a:ext>
            </a:extLst>
          </p:cNvPr>
          <p:cNvSpPr txBox="1"/>
          <p:nvPr/>
        </p:nvSpPr>
        <p:spPr>
          <a:xfrm>
            <a:off x="685800" y="0"/>
            <a:ext cx="30101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Friday morning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C2E44CFB-EC91-BD2A-038C-CD63E51BD3F7}"/>
              </a:ext>
            </a:extLst>
          </p:cNvPr>
          <p:cNvSpPr txBox="1"/>
          <p:nvPr/>
        </p:nvSpPr>
        <p:spPr>
          <a:xfrm>
            <a:off x="6362700" y="-1"/>
            <a:ext cx="5143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Friday afternoon</a:t>
            </a:r>
          </a:p>
        </p:txBody>
      </p:sp>
      <p:graphicFrame>
        <p:nvGraphicFramePr>
          <p:cNvPr id="2" name="Tableau 5">
            <a:extLst>
              <a:ext uri="{FF2B5EF4-FFF2-40B4-BE49-F238E27FC236}">
                <a16:creationId xmlns:a16="http://schemas.microsoft.com/office/drawing/2014/main" id="{6B869DB4-7552-0A76-9F22-97377CEBB9B0}"/>
              </a:ext>
            </a:extLst>
          </p:cNvPr>
          <p:cNvGraphicFramePr>
            <a:graphicFrameLocks noGrp="1"/>
          </p:cNvGraphicFramePr>
          <p:nvPr/>
        </p:nvGraphicFramePr>
        <p:xfrm>
          <a:off x="685800" y="615850"/>
          <a:ext cx="4965700" cy="5752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2850">
                  <a:extLst>
                    <a:ext uri="{9D8B030D-6E8A-4147-A177-3AD203B41FA5}">
                      <a16:colId xmlns:a16="http://schemas.microsoft.com/office/drawing/2014/main" val="1895514351"/>
                    </a:ext>
                  </a:extLst>
                </a:gridCol>
                <a:gridCol w="2482850">
                  <a:extLst>
                    <a:ext uri="{9D8B030D-6E8A-4147-A177-3AD203B41FA5}">
                      <a16:colId xmlns:a16="http://schemas.microsoft.com/office/drawing/2014/main" val="324887429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CE2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CM1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6099694"/>
                  </a:ext>
                </a:extLst>
              </a:tr>
              <a:tr h="513914">
                <a:tc gridSpan="2"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Accueil et rituels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7748669"/>
                  </a:ext>
                </a:extLst>
              </a:tr>
              <a:tr h="741680">
                <a:tc gridSpan="2"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Anglais</a:t>
                      </a:r>
                    </a:p>
                  </a:txBody>
                  <a:tcPr anchor="ctr">
                    <a:solidFill>
                      <a:srgbClr val="FF7C8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solidFill>
                      <a:srgbClr val="FF7C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2127635"/>
                  </a:ext>
                </a:extLst>
              </a:tr>
              <a:tr h="1548000">
                <a:tc gridSpan="2">
                  <a:txBody>
                    <a:bodyPr/>
                    <a:lstStyle/>
                    <a:p>
                      <a:pPr algn="ctr"/>
                      <a:r>
                        <a:rPr lang="fr-FR" sz="3200" dirty="0"/>
                        <a:t>Mathématiques</a:t>
                      </a: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6711595"/>
                  </a:ext>
                </a:extLst>
              </a:tr>
              <a:tr h="518400">
                <a:tc gridSpan="2"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Break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1263523"/>
                  </a:ext>
                </a:extLst>
              </a:tr>
              <a:tr h="1908000">
                <a:tc gridSpan="2">
                  <a:txBody>
                    <a:bodyPr/>
                    <a:lstStyle/>
                    <a:p>
                      <a:pPr algn="ctr"/>
                      <a:endParaRPr lang="fr-FR" sz="310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fr-FR" sz="3100" dirty="0">
                          <a:solidFill>
                            <a:schemeClr val="tx1"/>
                          </a:solidFill>
                        </a:rPr>
                        <a:t>Français</a:t>
                      </a:r>
                    </a:p>
                    <a:p>
                      <a:pPr algn="ctr"/>
                      <a:endParaRPr lang="fr-FR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2184685"/>
                  </a:ext>
                </a:extLst>
              </a:tr>
            </a:tbl>
          </a:graphicData>
        </a:graphic>
      </p:graphicFrame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15CD4992-17BB-34EC-7F91-9DBE2892AFE7}"/>
              </a:ext>
            </a:extLst>
          </p:cNvPr>
          <p:cNvGraphicFramePr>
            <a:graphicFrameLocks noGrp="1"/>
          </p:cNvGraphicFramePr>
          <p:nvPr/>
        </p:nvGraphicFramePr>
        <p:xfrm>
          <a:off x="6362700" y="614480"/>
          <a:ext cx="4965700" cy="57902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2850">
                  <a:extLst>
                    <a:ext uri="{9D8B030D-6E8A-4147-A177-3AD203B41FA5}">
                      <a16:colId xmlns:a16="http://schemas.microsoft.com/office/drawing/2014/main" val="1895514351"/>
                    </a:ext>
                  </a:extLst>
                </a:gridCol>
                <a:gridCol w="2482850">
                  <a:extLst>
                    <a:ext uri="{9D8B030D-6E8A-4147-A177-3AD203B41FA5}">
                      <a16:colId xmlns:a16="http://schemas.microsoft.com/office/drawing/2014/main" val="3248874294"/>
                    </a:ext>
                  </a:extLst>
                </a:gridCol>
              </a:tblGrid>
              <a:tr h="513218"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CE2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CM1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6099694"/>
                  </a:ext>
                </a:extLst>
              </a:tr>
              <a:tr h="549856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2800" dirty="0"/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solidFill>
                      <a:srgbClr val="FF7C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2127635"/>
                  </a:ext>
                </a:extLst>
              </a:tr>
              <a:tr h="12960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2800" dirty="0"/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334336"/>
                  </a:ext>
                </a:extLst>
              </a:tr>
              <a:tr h="3600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2800" dirty="0"/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8266165"/>
                  </a:ext>
                </a:extLst>
              </a:tr>
              <a:tr h="513218">
                <a:tc gridSpan="2">
                  <a:txBody>
                    <a:bodyPr/>
                    <a:lstStyle/>
                    <a:p>
                      <a:pPr algn="l"/>
                      <a:r>
                        <a:rPr lang="fr-FR" sz="2800" dirty="0"/>
                        <a:t>       Break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132495"/>
                  </a:ext>
                </a:extLst>
              </a:tr>
              <a:tr h="935869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800" dirty="0"/>
                        <a:t>Arts visuels</a:t>
                      </a:r>
                    </a:p>
                  </a:txBody>
                  <a:tcPr anchor="ctr">
                    <a:solidFill>
                      <a:srgbClr val="FF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2856949"/>
                  </a:ext>
                </a:extLst>
              </a:tr>
              <a:tr h="935869">
                <a:tc gridSpan="2">
                  <a:txBody>
                    <a:bodyPr/>
                    <a:lstStyle/>
                    <a:p>
                      <a:pPr algn="ctr"/>
                      <a:r>
                        <a:rPr lang="fr-FR" sz="2800" i="0" dirty="0"/>
                        <a:t>Anglais </a:t>
                      </a:r>
                      <a:r>
                        <a:rPr lang="fr-FR" sz="2800" i="1" dirty="0" err="1"/>
                        <a:t>Words</a:t>
                      </a:r>
                      <a:r>
                        <a:rPr lang="fr-FR" sz="2800" i="1" dirty="0"/>
                        <a:t> of the </a:t>
                      </a:r>
                      <a:r>
                        <a:rPr lang="fr-FR" sz="2800" i="1" dirty="0" err="1"/>
                        <a:t>week</a:t>
                      </a:r>
                      <a:endParaRPr lang="fr-FR" sz="2800" i="1" dirty="0"/>
                    </a:p>
                  </a:txBody>
                  <a:tcPr anchor="ctr">
                    <a:solidFill>
                      <a:srgbClr val="FF7C8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5319772"/>
                  </a:ext>
                </a:extLst>
              </a:tr>
              <a:tr h="513218">
                <a:tc gridSpan="2">
                  <a:txBody>
                    <a:bodyPr/>
                    <a:lstStyle/>
                    <a:p>
                      <a:pPr algn="ctr"/>
                      <a:r>
                        <a:rPr lang="fr-FR" sz="2800" i="0" dirty="0"/>
                        <a:t>Lecture offerte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2000" i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2184685"/>
                  </a:ext>
                </a:extLst>
              </a:tr>
            </a:tbl>
          </a:graphicData>
        </a:graphic>
      </p:graphicFrame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4B3817B8-F5E2-B7E5-9B7C-138B15CA04F7}"/>
              </a:ext>
            </a:extLst>
          </p:cNvPr>
          <p:cNvSpPr/>
          <p:nvPr/>
        </p:nvSpPr>
        <p:spPr>
          <a:xfrm rot="16200000">
            <a:off x="3112341" y="3235406"/>
            <a:ext cx="5789520" cy="547666"/>
          </a:xfrm>
          <a:prstGeom prst="round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/>
              <a:t>lunch break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A4CB2BA0-3748-6453-5364-59C4F5C4132E}"/>
              </a:ext>
            </a:extLst>
          </p:cNvPr>
          <p:cNvSpPr txBox="1"/>
          <p:nvPr/>
        </p:nvSpPr>
        <p:spPr>
          <a:xfrm>
            <a:off x="8845550" y="1094086"/>
            <a:ext cx="2482850" cy="243143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fr-FR" sz="2000" dirty="0"/>
          </a:p>
          <a:p>
            <a:pPr algn="ctr"/>
            <a:endParaRPr lang="fr-FR" sz="2400" dirty="0"/>
          </a:p>
          <a:p>
            <a:pPr algn="ctr"/>
            <a:endParaRPr lang="fr-FR" sz="2000" dirty="0"/>
          </a:p>
          <a:p>
            <a:pPr algn="ctr"/>
            <a:r>
              <a:rPr lang="fr-FR" sz="2800" dirty="0"/>
              <a:t>Piscine</a:t>
            </a:r>
          </a:p>
          <a:p>
            <a:pPr algn="ctr"/>
            <a:endParaRPr lang="fr-FR" sz="2800" dirty="0"/>
          </a:p>
          <a:p>
            <a:pPr algn="ctr"/>
            <a:endParaRPr lang="fr-FR" sz="2800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B700C648-EF59-BA9D-25B3-B688373F162A}"/>
              </a:ext>
            </a:extLst>
          </p:cNvPr>
          <p:cNvSpPr txBox="1"/>
          <p:nvPr/>
        </p:nvSpPr>
        <p:spPr>
          <a:xfrm>
            <a:off x="6509766" y="2106366"/>
            <a:ext cx="21579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/>
              <a:t>Danse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C076BCC5-20A1-0FB1-85D4-31466970973B}"/>
              </a:ext>
            </a:extLst>
          </p:cNvPr>
          <p:cNvSpPr txBox="1"/>
          <p:nvPr/>
        </p:nvSpPr>
        <p:spPr>
          <a:xfrm>
            <a:off x="6607302" y="1183061"/>
            <a:ext cx="21579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/>
              <a:t>Français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B1EE597F-DCFD-1BCA-60B2-4BD4323FC6F2}"/>
              </a:ext>
            </a:extLst>
          </p:cNvPr>
          <p:cNvSpPr txBox="1"/>
          <p:nvPr/>
        </p:nvSpPr>
        <p:spPr>
          <a:xfrm>
            <a:off x="6605800" y="2957151"/>
            <a:ext cx="21579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/>
              <a:t>Français</a:t>
            </a:r>
          </a:p>
        </p:txBody>
      </p:sp>
    </p:spTree>
    <p:extLst>
      <p:ext uri="{BB962C8B-B14F-4D97-AF65-F5344CB8AC3E}">
        <p14:creationId xmlns:p14="http://schemas.microsoft.com/office/powerpoint/2010/main" val="181580377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5D81DA45-BAD2-5982-B986-F1C06A1D5A4D}"/>
              </a:ext>
            </a:extLst>
          </p:cNvPr>
          <p:cNvSpPr txBox="1"/>
          <p:nvPr/>
        </p:nvSpPr>
        <p:spPr>
          <a:xfrm>
            <a:off x="1399505" y="1086258"/>
            <a:ext cx="939299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3800" dirty="0"/>
              <a:t>Arts Visuels</a:t>
            </a:r>
          </a:p>
          <a:p>
            <a:pPr algn="ctr"/>
            <a:r>
              <a:rPr lang="fr-FR" sz="9600" dirty="0"/>
              <a:t>13:45-14:40</a:t>
            </a:r>
          </a:p>
        </p:txBody>
      </p:sp>
    </p:spTree>
    <p:extLst>
      <p:ext uri="{BB962C8B-B14F-4D97-AF65-F5344CB8AC3E}">
        <p14:creationId xmlns:p14="http://schemas.microsoft.com/office/powerpoint/2010/main" val="99503740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06B53FD3-42C9-3D23-1493-9A46057A36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77913" y="-2677916"/>
            <a:ext cx="6836173" cy="12192001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AF86DC51-62AC-4BA6-F701-33D7CD2B7222}"/>
              </a:ext>
            </a:extLst>
          </p:cNvPr>
          <p:cNvSpPr txBox="1"/>
          <p:nvPr/>
        </p:nvSpPr>
        <p:spPr>
          <a:xfrm>
            <a:off x="3541435" y="884040"/>
            <a:ext cx="51091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0" dirty="0">
                <a:solidFill>
                  <a:schemeClr val="bg1"/>
                </a:solidFill>
                <a:latin typeface="+mj-lt"/>
                <a:ea typeface="Champagne &amp; Limousines" charset="0"/>
                <a:cs typeface="Champagne &amp; Limousines" charset="0"/>
              </a:rPr>
              <a:t>Rallye Fan d’art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64E13D4D-F3DE-E38C-B80B-FFCD67DF29F9}"/>
              </a:ext>
            </a:extLst>
          </p:cNvPr>
          <p:cNvSpPr txBox="1"/>
          <p:nvPr/>
        </p:nvSpPr>
        <p:spPr>
          <a:xfrm>
            <a:off x="1748872" y="1825296"/>
            <a:ext cx="882443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>
                <a:solidFill>
                  <a:schemeClr val="bg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Tu vas découvrir grâce à ce rallye de nombreuses œuvres d’art. </a:t>
            </a:r>
          </a:p>
          <a:p>
            <a:pPr algn="ctr"/>
            <a:endParaRPr lang="fr-FR" sz="2000" dirty="0">
              <a:solidFill>
                <a:schemeClr val="bg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  <a:p>
            <a:pPr algn="ctr"/>
            <a:r>
              <a:rPr lang="fr-FR" sz="2000" dirty="0">
                <a:solidFill>
                  <a:schemeClr val="bg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Pour chaque œuvre, tu auras une minute d’observation. Il te faudra faire attention aux détails, aux couleurs, aux personnages, aux objets</a:t>
            </a:r>
            <a:r>
              <a:rPr lang="mr-IN" sz="2000" dirty="0">
                <a:solidFill>
                  <a:schemeClr val="bg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…</a:t>
            </a:r>
            <a:endParaRPr lang="fr-FR" sz="2000" dirty="0">
              <a:solidFill>
                <a:schemeClr val="bg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  <a:p>
            <a:pPr algn="ctr"/>
            <a:endParaRPr lang="fr-FR" sz="2000" dirty="0">
              <a:solidFill>
                <a:schemeClr val="bg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  <a:p>
            <a:pPr algn="ctr"/>
            <a:r>
              <a:rPr lang="fr-FR" sz="2000" dirty="0">
                <a:solidFill>
                  <a:schemeClr val="bg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 Ensuite, tu devras répondre à des questions concernant  l’œuvre.</a:t>
            </a:r>
          </a:p>
          <a:p>
            <a:pPr algn="ctr"/>
            <a:endParaRPr lang="fr-FR" sz="2000" dirty="0">
              <a:solidFill>
                <a:schemeClr val="bg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  <a:p>
            <a:pPr algn="ctr"/>
            <a:r>
              <a:rPr lang="fr-FR" sz="2000" dirty="0">
                <a:solidFill>
                  <a:schemeClr val="bg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Réussiras-tu à être le plus grand fan d’art ?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4D8819FC-D7EB-18F9-25C2-BBE6A81321D2}"/>
              </a:ext>
            </a:extLst>
          </p:cNvPr>
          <p:cNvSpPr txBox="1"/>
          <p:nvPr/>
        </p:nvSpPr>
        <p:spPr>
          <a:xfrm>
            <a:off x="847722" y="5729682"/>
            <a:ext cx="510912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" dirty="0" err="1">
                <a:solidFill>
                  <a:schemeClr val="bg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www.laclassedemallory.net</a:t>
            </a:r>
            <a:endParaRPr lang="fr-FR" sz="800" dirty="0">
              <a:solidFill>
                <a:schemeClr val="bg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682828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DE3C5BC5-F36E-E70D-DA7E-84183BB0AE75}"/>
              </a:ext>
            </a:extLst>
          </p:cNvPr>
          <p:cNvSpPr txBox="1"/>
          <p:nvPr/>
        </p:nvSpPr>
        <p:spPr>
          <a:xfrm>
            <a:off x="508001" y="997565"/>
            <a:ext cx="1117599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0" dirty="0">
                <a:latin typeface="Champagne &amp; Limousines" charset="0"/>
                <a:ea typeface="Champagne &amp; Limousines" charset="0"/>
                <a:cs typeface="Champagne &amp; Limousines" charset="0"/>
              </a:rPr>
              <a:t>La chambre à coucher  </a:t>
            </a:r>
            <a:r>
              <a:rPr lang="fr-FR" sz="8000" dirty="0">
                <a:solidFill>
                  <a:schemeClr val="accent1"/>
                </a:solidFill>
                <a:latin typeface="Champagne &amp; Limousines" charset="0"/>
                <a:ea typeface="Champagne &amp; Limousines" charset="0"/>
                <a:cs typeface="Champagne &amp; Limousines" charset="0"/>
              </a:rPr>
              <a:t>Vincent Van Gogh</a:t>
            </a:r>
          </a:p>
        </p:txBody>
      </p:sp>
    </p:spTree>
    <p:extLst>
      <p:ext uri="{BB962C8B-B14F-4D97-AF65-F5344CB8AC3E}">
        <p14:creationId xmlns:p14="http://schemas.microsoft.com/office/powerpoint/2010/main" val="193122835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/>
          <p:cNvSpPr txBox="1"/>
          <p:nvPr/>
        </p:nvSpPr>
        <p:spPr>
          <a:xfrm rot="16200000">
            <a:off x="-831731" y="2750491"/>
            <a:ext cx="52577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latin typeface="Champagne &amp; Limousines" charset="0"/>
                <a:ea typeface="Champagne &amp; Limousines" charset="0"/>
                <a:cs typeface="Champagne &amp; Limousines" charset="0"/>
              </a:rPr>
              <a:t>La chambre à coucher </a:t>
            </a:r>
            <a:r>
              <a:rPr lang="fr-FR" sz="2000" dirty="0">
                <a:latin typeface="Champagne &amp; Limousines" charset="0"/>
                <a:ea typeface="Champagne &amp; Limousines" charset="0"/>
                <a:cs typeface="Champagne &amp; Limousines" charset="0"/>
              </a:rPr>
              <a:t> </a:t>
            </a:r>
            <a:r>
              <a:rPr lang="fr-FR" sz="1600" dirty="0">
                <a:latin typeface="Champagne &amp; Limousines" charset="0"/>
                <a:ea typeface="Champagne &amp; Limousines" charset="0"/>
                <a:cs typeface="Champagne &amp; Limousines" charset="0"/>
              </a:rPr>
              <a:t>Vincent Van Gogh</a:t>
            </a: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"/>
                    </a14:imgEffect>
                    <a14:imgEffect>
                      <a14:brightnessContrast bright="10000" contrast="1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28002" y="0"/>
            <a:ext cx="8639999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7815336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82ED9A1D-8310-3FE8-6E84-DFA97B33C313}"/>
              </a:ext>
            </a:extLst>
          </p:cNvPr>
          <p:cNvSpPr txBox="1"/>
          <p:nvPr/>
        </p:nvSpPr>
        <p:spPr>
          <a:xfrm>
            <a:off x="0" y="125931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latin typeface="Champagne &amp; Limousines" charset="0"/>
                <a:ea typeface="Champagne &amp; Limousines" charset="0"/>
                <a:cs typeface="Champagne &amp; Limousines" charset="0"/>
              </a:rPr>
              <a:t>La chambre à coucher - </a:t>
            </a:r>
            <a:r>
              <a:rPr lang="fr-FR" sz="2400" dirty="0">
                <a:solidFill>
                  <a:schemeClr val="accent1"/>
                </a:solidFill>
                <a:latin typeface="Champagne &amp; Limousines" charset="0"/>
                <a:ea typeface="Champagne &amp; Limousines" charset="0"/>
                <a:cs typeface="Champagne &amp; Limousines" charset="0"/>
              </a:rPr>
              <a:t>Vincent Van Gogh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0AAE5764-49FB-82D4-3399-E605DAB92902}"/>
              </a:ext>
            </a:extLst>
          </p:cNvPr>
          <p:cNvSpPr txBox="1"/>
          <p:nvPr/>
        </p:nvSpPr>
        <p:spPr>
          <a:xfrm>
            <a:off x="464457" y="1046869"/>
            <a:ext cx="11263086" cy="41614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FR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1- De quelle couleur sont les murs de la chambre à coucher ?</a:t>
            </a:r>
          </a:p>
          <a:p>
            <a:pPr>
              <a:lnSpc>
                <a:spcPct val="150000"/>
              </a:lnSpc>
            </a:pPr>
            <a:r>
              <a:rPr lang="fr-FR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a) ils sont orangés</a:t>
            </a:r>
          </a:p>
          <a:p>
            <a:pPr>
              <a:lnSpc>
                <a:spcPct val="150000"/>
              </a:lnSpc>
            </a:pPr>
            <a:r>
              <a:rPr lang="fr-FR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b) ils sont bleus</a:t>
            </a:r>
          </a:p>
          <a:p>
            <a:pPr>
              <a:lnSpc>
                <a:spcPct val="150000"/>
              </a:lnSpc>
            </a:pPr>
            <a:r>
              <a:rPr lang="fr-FR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c) ils sont verts</a:t>
            </a:r>
          </a:p>
        </p:txBody>
      </p:sp>
    </p:spTree>
    <p:extLst>
      <p:ext uri="{BB962C8B-B14F-4D97-AF65-F5344CB8AC3E}">
        <p14:creationId xmlns:p14="http://schemas.microsoft.com/office/powerpoint/2010/main" val="7140972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5D81DA45-BAD2-5982-B986-F1C06A1D5A4D}"/>
              </a:ext>
            </a:extLst>
          </p:cNvPr>
          <p:cNvSpPr txBox="1"/>
          <p:nvPr/>
        </p:nvSpPr>
        <p:spPr>
          <a:xfrm>
            <a:off x="3473326" y="1742347"/>
            <a:ext cx="5245347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3800" dirty="0"/>
              <a:t>English</a:t>
            </a:r>
          </a:p>
          <a:p>
            <a:pPr algn="ctr"/>
            <a:r>
              <a:rPr lang="fr-FR" sz="5400" dirty="0"/>
              <a:t>08:20 – 08:45</a:t>
            </a:r>
            <a:endParaRPr lang="fr-FR" sz="4800" dirty="0"/>
          </a:p>
        </p:txBody>
      </p:sp>
    </p:spTree>
    <p:extLst>
      <p:ext uri="{BB962C8B-B14F-4D97-AF65-F5344CB8AC3E}">
        <p14:creationId xmlns:p14="http://schemas.microsoft.com/office/powerpoint/2010/main" val="300487246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82ED9A1D-8310-3FE8-6E84-DFA97B33C313}"/>
              </a:ext>
            </a:extLst>
          </p:cNvPr>
          <p:cNvSpPr txBox="1"/>
          <p:nvPr/>
        </p:nvSpPr>
        <p:spPr>
          <a:xfrm>
            <a:off x="0" y="125931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latin typeface="Champagne &amp; Limousines" charset="0"/>
                <a:ea typeface="Champagne &amp; Limousines" charset="0"/>
                <a:cs typeface="Champagne &amp; Limousines" charset="0"/>
              </a:rPr>
              <a:t>La chambre à coucher - </a:t>
            </a:r>
            <a:r>
              <a:rPr lang="fr-FR" sz="2400" dirty="0">
                <a:solidFill>
                  <a:schemeClr val="accent1"/>
                </a:solidFill>
                <a:latin typeface="Champagne &amp; Limousines" charset="0"/>
                <a:ea typeface="Champagne &amp; Limousines" charset="0"/>
                <a:cs typeface="Champagne &amp; Limousines" charset="0"/>
              </a:rPr>
              <a:t>Vincent Van Gogh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0AAE5764-49FB-82D4-3399-E605DAB92902}"/>
              </a:ext>
            </a:extLst>
          </p:cNvPr>
          <p:cNvSpPr txBox="1"/>
          <p:nvPr/>
        </p:nvSpPr>
        <p:spPr>
          <a:xfrm>
            <a:off x="464456" y="1046869"/>
            <a:ext cx="11575143" cy="33304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FR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2- Combien y a-t-il de chaises dans cette œuvre?</a:t>
            </a:r>
          </a:p>
          <a:p>
            <a:pPr>
              <a:lnSpc>
                <a:spcPct val="150000"/>
              </a:lnSpc>
            </a:pPr>
            <a:r>
              <a:rPr lang="fr-FR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a) une</a:t>
            </a:r>
          </a:p>
          <a:p>
            <a:pPr>
              <a:lnSpc>
                <a:spcPct val="150000"/>
              </a:lnSpc>
            </a:pPr>
            <a:r>
              <a:rPr lang="fr-FR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b) deux</a:t>
            </a:r>
          </a:p>
          <a:p>
            <a:pPr>
              <a:lnSpc>
                <a:spcPct val="150000"/>
              </a:lnSpc>
            </a:pPr>
            <a:r>
              <a:rPr lang="fr-FR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c) trois</a:t>
            </a:r>
          </a:p>
        </p:txBody>
      </p:sp>
    </p:spTree>
    <p:extLst>
      <p:ext uri="{BB962C8B-B14F-4D97-AF65-F5344CB8AC3E}">
        <p14:creationId xmlns:p14="http://schemas.microsoft.com/office/powerpoint/2010/main" val="193834412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82ED9A1D-8310-3FE8-6E84-DFA97B33C313}"/>
              </a:ext>
            </a:extLst>
          </p:cNvPr>
          <p:cNvSpPr txBox="1"/>
          <p:nvPr/>
        </p:nvSpPr>
        <p:spPr>
          <a:xfrm>
            <a:off x="0" y="125931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latin typeface="Champagne &amp; Limousines" charset="0"/>
                <a:ea typeface="Champagne &amp; Limousines" charset="0"/>
                <a:cs typeface="Champagne &amp; Limousines" charset="0"/>
              </a:rPr>
              <a:t>La chambre à coucher - </a:t>
            </a:r>
            <a:r>
              <a:rPr lang="fr-FR" sz="2400" dirty="0">
                <a:solidFill>
                  <a:schemeClr val="accent1"/>
                </a:solidFill>
                <a:latin typeface="Champagne &amp; Limousines" charset="0"/>
                <a:ea typeface="Champagne &amp; Limousines" charset="0"/>
                <a:cs typeface="Champagne &amp; Limousines" charset="0"/>
              </a:rPr>
              <a:t>Vincent Van Gogh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0AAE5764-49FB-82D4-3399-E605DAB92902}"/>
              </a:ext>
            </a:extLst>
          </p:cNvPr>
          <p:cNvSpPr txBox="1"/>
          <p:nvPr/>
        </p:nvSpPr>
        <p:spPr>
          <a:xfrm>
            <a:off x="464457" y="1046869"/>
            <a:ext cx="11263086" cy="33304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FR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3- De quelle couleur sont les draps ?</a:t>
            </a:r>
          </a:p>
          <a:p>
            <a:pPr>
              <a:lnSpc>
                <a:spcPct val="150000"/>
              </a:lnSpc>
            </a:pPr>
            <a:r>
              <a:rPr lang="fr-FR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a) ils sont rouges</a:t>
            </a:r>
          </a:p>
          <a:p>
            <a:pPr>
              <a:lnSpc>
                <a:spcPct val="150000"/>
              </a:lnSpc>
            </a:pPr>
            <a:r>
              <a:rPr lang="fr-FR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b) ils sont bleus</a:t>
            </a:r>
          </a:p>
          <a:p>
            <a:pPr>
              <a:lnSpc>
                <a:spcPct val="150000"/>
              </a:lnSpc>
            </a:pPr>
            <a:r>
              <a:rPr lang="fr-FR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c) ils sont orange</a:t>
            </a:r>
          </a:p>
        </p:txBody>
      </p:sp>
    </p:spTree>
    <p:extLst>
      <p:ext uri="{BB962C8B-B14F-4D97-AF65-F5344CB8AC3E}">
        <p14:creationId xmlns:p14="http://schemas.microsoft.com/office/powerpoint/2010/main" val="188716333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82ED9A1D-8310-3FE8-6E84-DFA97B33C313}"/>
              </a:ext>
            </a:extLst>
          </p:cNvPr>
          <p:cNvSpPr txBox="1"/>
          <p:nvPr/>
        </p:nvSpPr>
        <p:spPr>
          <a:xfrm>
            <a:off x="0" y="125931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latin typeface="Champagne &amp; Limousines" charset="0"/>
                <a:ea typeface="Champagne &amp; Limousines" charset="0"/>
                <a:cs typeface="Champagne &amp; Limousines" charset="0"/>
              </a:rPr>
              <a:t>La chambre à coucher - </a:t>
            </a:r>
            <a:r>
              <a:rPr lang="fr-FR" sz="2400" dirty="0">
                <a:solidFill>
                  <a:schemeClr val="accent1"/>
                </a:solidFill>
                <a:latin typeface="Champagne &amp; Limousines" charset="0"/>
                <a:ea typeface="Champagne &amp; Limousines" charset="0"/>
                <a:cs typeface="Champagne &amp; Limousines" charset="0"/>
              </a:rPr>
              <a:t>Vincent Van Gogh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0AAE5764-49FB-82D4-3399-E605DAB92902}"/>
              </a:ext>
            </a:extLst>
          </p:cNvPr>
          <p:cNvSpPr txBox="1"/>
          <p:nvPr/>
        </p:nvSpPr>
        <p:spPr>
          <a:xfrm>
            <a:off x="464457" y="1046869"/>
            <a:ext cx="11263086" cy="33304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FR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4) Que peut-on voir derrière le lit?</a:t>
            </a:r>
          </a:p>
          <a:p>
            <a:pPr>
              <a:lnSpc>
                <a:spcPct val="150000"/>
              </a:lnSpc>
            </a:pPr>
            <a:r>
              <a:rPr lang="fr-FR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a) un bureau</a:t>
            </a:r>
          </a:p>
          <a:p>
            <a:pPr>
              <a:lnSpc>
                <a:spcPct val="150000"/>
              </a:lnSpc>
            </a:pPr>
            <a:r>
              <a:rPr lang="fr-FR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b) une table de chevet</a:t>
            </a:r>
          </a:p>
          <a:p>
            <a:pPr>
              <a:lnSpc>
                <a:spcPct val="150000"/>
              </a:lnSpc>
            </a:pPr>
            <a:r>
              <a:rPr lang="fr-FR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c) un porte-manteau</a:t>
            </a:r>
          </a:p>
        </p:txBody>
      </p:sp>
    </p:spTree>
    <p:extLst>
      <p:ext uri="{BB962C8B-B14F-4D97-AF65-F5344CB8AC3E}">
        <p14:creationId xmlns:p14="http://schemas.microsoft.com/office/powerpoint/2010/main" val="175301447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82ED9A1D-8310-3FE8-6E84-DFA97B33C313}"/>
              </a:ext>
            </a:extLst>
          </p:cNvPr>
          <p:cNvSpPr txBox="1"/>
          <p:nvPr/>
        </p:nvSpPr>
        <p:spPr>
          <a:xfrm>
            <a:off x="0" y="125931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latin typeface="Champagne &amp; Limousines" charset="0"/>
                <a:ea typeface="Champagne &amp; Limousines" charset="0"/>
                <a:cs typeface="Champagne &amp; Limousines" charset="0"/>
              </a:rPr>
              <a:t>La chambre à coucher - </a:t>
            </a:r>
            <a:r>
              <a:rPr lang="fr-FR" sz="2400" dirty="0">
                <a:solidFill>
                  <a:schemeClr val="accent1"/>
                </a:solidFill>
                <a:latin typeface="Champagne &amp; Limousines" charset="0"/>
                <a:ea typeface="Champagne &amp; Limousines" charset="0"/>
                <a:cs typeface="Champagne &amp; Limousines" charset="0"/>
              </a:rPr>
              <a:t>Vincent Van Gogh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0AAE5764-49FB-82D4-3399-E605DAB92902}"/>
              </a:ext>
            </a:extLst>
          </p:cNvPr>
          <p:cNvSpPr txBox="1"/>
          <p:nvPr/>
        </p:nvSpPr>
        <p:spPr>
          <a:xfrm>
            <a:off x="464457" y="1046869"/>
            <a:ext cx="11263086" cy="33304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FR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5) Combien voit-on de portes?</a:t>
            </a:r>
          </a:p>
          <a:p>
            <a:pPr>
              <a:lnSpc>
                <a:spcPct val="150000"/>
              </a:lnSpc>
            </a:pPr>
            <a:r>
              <a:rPr lang="fr-FR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a) une</a:t>
            </a:r>
          </a:p>
          <a:p>
            <a:pPr>
              <a:lnSpc>
                <a:spcPct val="150000"/>
              </a:lnSpc>
            </a:pPr>
            <a:r>
              <a:rPr lang="fr-FR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b) deux</a:t>
            </a:r>
          </a:p>
          <a:p>
            <a:pPr>
              <a:lnSpc>
                <a:spcPct val="150000"/>
              </a:lnSpc>
            </a:pPr>
            <a:r>
              <a:rPr lang="fr-FR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c) trois</a:t>
            </a:r>
          </a:p>
        </p:txBody>
      </p:sp>
    </p:spTree>
    <p:extLst>
      <p:ext uri="{BB962C8B-B14F-4D97-AF65-F5344CB8AC3E}">
        <p14:creationId xmlns:p14="http://schemas.microsoft.com/office/powerpoint/2010/main" val="188407995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82ED9A1D-8310-3FE8-6E84-DFA97B33C313}"/>
              </a:ext>
            </a:extLst>
          </p:cNvPr>
          <p:cNvSpPr txBox="1"/>
          <p:nvPr/>
        </p:nvSpPr>
        <p:spPr>
          <a:xfrm>
            <a:off x="0" y="125931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latin typeface="Champagne &amp; Limousines" charset="0"/>
                <a:ea typeface="Champagne &amp; Limousines" charset="0"/>
                <a:cs typeface="Champagne &amp; Limousines" charset="0"/>
              </a:rPr>
              <a:t>La chambre à coucher - </a:t>
            </a:r>
            <a:r>
              <a:rPr lang="fr-FR" sz="2400" dirty="0">
                <a:solidFill>
                  <a:schemeClr val="accent1"/>
                </a:solidFill>
                <a:latin typeface="Champagne &amp; Limousines" charset="0"/>
                <a:ea typeface="Champagne &amp; Limousines" charset="0"/>
                <a:cs typeface="Champagne &amp; Limousines" charset="0"/>
              </a:rPr>
              <a:t>Vincent Van Gogh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0AAE5764-49FB-82D4-3399-E605DAB92902}"/>
              </a:ext>
            </a:extLst>
          </p:cNvPr>
          <p:cNvSpPr txBox="1"/>
          <p:nvPr/>
        </p:nvSpPr>
        <p:spPr>
          <a:xfrm>
            <a:off x="464457" y="1046869"/>
            <a:ext cx="11263086" cy="33304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FR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6) De quelle couleur la fenêtre est-elle peinte?</a:t>
            </a:r>
          </a:p>
          <a:p>
            <a:pPr>
              <a:lnSpc>
                <a:spcPct val="150000"/>
              </a:lnSpc>
            </a:pPr>
            <a:r>
              <a:rPr lang="fr-FR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a) elle est verte</a:t>
            </a:r>
          </a:p>
          <a:p>
            <a:pPr>
              <a:lnSpc>
                <a:spcPct val="150000"/>
              </a:lnSpc>
            </a:pPr>
            <a:r>
              <a:rPr lang="fr-FR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b) elle est bleue</a:t>
            </a:r>
          </a:p>
          <a:p>
            <a:pPr>
              <a:lnSpc>
                <a:spcPct val="150000"/>
              </a:lnSpc>
            </a:pPr>
            <a:r>
              <a:rPr lang="fr-FR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c) elle est marron</a:t>
            </a:r>
          </a:p>
        </p:txBody>
      </p:sp>
    </p:spTree>
    <p:extLst>
      <p:ext uri="{BB962C8B-B14F-4D97-AF65-F5344CB8AC3E}">
        <p14:creationId xmlns:p14="http://schemas.microsoft.com/office/powerpoint/2010/main" val="65096785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82ED9A1D-8310-3FE8-6E84-DFA97B33C313}"/>
              </a:ext>
            </a:extLst>
          </p:cNvPr>
          <p:cNvSpPr txBox="1"/>
          <p:nvPr/>
        </p:nvSpPr>
        <p:spPr>
          <a:xfrm>
            <a:off x="0" y="125931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latin typeface="Champagne &amp; Limousines" charset="0"/>
                <a:ea typeface="Champagne &amp; Limousines" charset="0"/>
                <a:cs typeface="Champagne &amp; Limousines" charset="0"/>
              </a:rPr>
              <a:t>La chambre à coucher - </a:t>
            </a:r>
            <a:r>
              <a:rPr lang="fr-FR" sz="2400" dirty="0">
                <a:solidFill>
                  <a:schemeClr val="accent1"/>
                </a:solidFill>
                <a:latin typeface="Champagne &amp; Limousines" charset="0"/>
                <a:ea typeface="Champagne &amp; Limousines" charset="0"/>
                <a:cs typeface="Champagne &amp; Limousines" charset="0"/>
              </a:rPr>
              <a:t>Vincent Van Gogh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3B00486C-9908-534A-977C-30BA3F375FCE}"/>
              </a:ext>
            </a:extLst>
          </p:cNvPr>
          <p:cNvSpPr txBox="1"/>
          <p:nvPr/>
        </p:nvSpPr>
        <p:spPr>
          <a:xfrm>
            <a:off x="1683657" y="587596"/>
            <a:ext cx="10160000" cy="634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1- De quelle couleur sont les murs de la chambre à coucher ?</a:t>
            </a:r>
          </a:p>
          <a:p>
            <a:r>
              <a:rPr lang="fr-FR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a) ils sont orangés</a:t>
            </a:r>
          </a:p>
          <a:p>
            <a:r>
              <a:rPr lang="fr-FR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b) ils sont bleus</a:t>
            </a:r>
          </a:p>
          <a:p>
            <a:r>
              <a:rPr lang="fr-FR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c) ils sont verts</a:t>
            </a:r>
          </a:p>
          <a:p>
            <a:endParaRPr lang="fr-FR" sz="1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r-FR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2- Combien y a-t-il de chaises dans cette œuvre?</a:t>
            </a:r>
          </a:p>
          <a:p>
            <a:r>
              <a:rPr lang="fr-FR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a) une</a:t>
            </a:r>
          </a:p>
          <a:p>
            <a:r>
              <a:rPr lang="fr-FR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b) deux</a:t>
            </a:r>
          </a:p>
          <a:p>
            <a:r>
              <a:rPr lang="fr-FR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c) trois</a:t>
            </a:r>
          </a:p>
          <a:p>
            <a:endParaRPr lang="fr-FR" sz="1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r-FR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3- De quelle couleur sont les draps ?</a:t>
            </a:r>
          </a:p>
          <a:p>
            <a:r>
              <a:rPr lang="fr-FR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a) ils sont rouges</a:t>
            </a:r>
          </a:p>
          <a:p>
            <a:r>
              <a:rPr lang="fr-FR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b) ils sont bleus</a:t>
            </a:r>
          </a:p>
          <a:p>
            <a:r>
              <a:rPr lang="fr-FR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c) ils sont orange</a:t>
            </a:r>
          </a:p>
          <a:p>
            <a:endParaRPr lang="fr-FR" sz="1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r-FR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4) Que peut-on voir derrière le lit?</a:t>
            </a:r>
          </a:p>
          <a:p>
            <a:r>
              <a:rPr lang="fr-FR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a) un bureau</a:t>
            </a:r>
          </a:p>
          <a:p>
            <a:r>
              <a:rPr lang="fr-FR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b) une table de chevet</a:t>
            </a:r>
          </a:p>
          <a:p>
            <a:r>
              <a:rPr lang="fr-FR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c) un porte-manteau</a:t>
            </a:r>
          </a:p>
          <a:p>
            <a:endParaRPr lang="fr-FR" sz="1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r-FR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5) Combien voit-on de portes?</a:t>
            </a:r>
          </a:p>
          <a:p>
            <a:r>
              <a:rPr lang="fr-FR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a) une</a:t>
            </a:r>
          </a:p>
          <a:p>
            <a:r>
              <a:rPr lang="fr-FR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b) deux</a:t>
            </a:r>
          </a:p>
          <a:p>
            <a:r>
              <a:rPr lang="fr-FR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c) trois</a:t>
            </a:r>
          </a:p>
          <a:p>
            <a:endParaRPr lang="fr-FR" sz="1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r-FR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6) De quelle couleur la fenêtre est-elle peinte?</a:t>
            </a:r>
          </a:p>
          <a:p>
            <a:r>
              <a:rPr lang="fr-FR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a) elle est verte</a:t>
            </a:r>
          </a:p>
          <a:p>
            <a:r>
              <a:rPr lang="fr-FR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b) elle est bleue</a:t>
            </a:r>
          </a:p>
          <a:p>
            <a:r>
              <a:rPr lang="fr-FR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c) elle est marron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8F0F0EA-79E9-10B0-13C4-3B7678EEB307}"/>
              </a:ext>
            </a:extLst>
          </p:cNvPr>
          <p:cNvSpPr/>
          <p:nvPr/>
        </p:nvSpPr>
        <p:spPr>
          <a:xfrm>
            <a:off x="650875" y="1098620"/>
            <a:ext cx="914400" cy="46166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fr-FR" sz="4000" dirty="0"/>
              <a:t>+5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B2C5346-DD99-AAA5-D1FE-1DB37FA78454}"/>
              </a:ext>
            </a:extLst>
          </p:cNvPr>
          <p:cNvSpPr/>
          <p:nvPr/>
        </p:nvSpPr>
        <p:spPr>
          <a:xfrm>
            <a:off x="650875" y="1957565"/>
            <a:ext cx="914400" cy="46166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fr-FR" sz="4000" dirty="0"/>
              <a:t>+10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3767EC2-0B28-242B-B54D-3C116D2C8B79}"/>
              </a:ext>
            </a:extLst>
          </p:cNvPr>
          <p:cNvSpPr/>
          <p:nvPr/>
        </p:nvSpPr>
        <p:spPr>
          <a:xfrm>
            <a:off x="650875" y="2967334"/>
            <a:ext cx="914400" cy="46166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fr-FR" sz="4000" dirty="0"/>
              <a:t>+5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38CAFBD-963D-E40F-67E1-978C80371095}"/>
              </a:ext>
            </a:extLst>
          </p:cNvPr>
          <p:cNvSpPr/>
          <p:nvPr/>
        </p:nvSpPr>
        <p:spPr>
          <a:xfrm>
            <a:off x="650875" y="4020208"/>
            <a:ext cx="914400" cy="46166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fr-FR" sz="4000" dirty="0"/>
              <a:t>+10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7A2FB0B-CD70-735F-415A-36CBDD2BC9FA}"/>
              </a:ext>
            </a:extLst>
          </p:cNvPr>
          <p:cNvSpPr/>
          <p:nvPr/>
        </p:nvSpPr>
        <p:spPr>
          <a:xfrm>
            <a:off x="650875" y="5076654"/>
            <a:ext cx="914400" cy="46166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fr-FR" sz="4000" dirty="0"/>
              <a:t>+10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0172680-87A4-95E9-07BB-F70141C6C029}"/>
              </a:ext>
            </a:extLst>
          </p:cNvPr>
          <p:cNvSpPr/>
          <p:nvPr/>
        </p:nvSpPr>
        <p:spPr>
          <a:xfrm>
            <a:off x="650875" y="6130839"/>
            <a:ext cx="914400" cy="46166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fr-FR" sz="4000" dirty="0"/>
              <a:t>+5</a:t>
            </a:r>
          </a:p>
        </p:txBody>
      </p:sp>
    </p:spTree>
    <p:extLst>
      <p:ext uri="{BB962C8B-B14F-4D97-AF65-F5344CB8AC3E}">
        <p14:creationId xmlns:p14="http://schemas.microsoft.com/office/powerpoint/2010/main" val="266162234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/>
          <p:cNvSpPr txBox="1"/>
          <p:nvPr/>
        </p:nvSpPr>
        <p:spPr>
          <a:xfrm rot="16200000">
            <a:off x="-831731" y="2750491"/>
            <a:ext cx="52577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latin typeface="Champagne &amp; Limousines" charset="0"/>
                <a:ea typeface="Champagne &amp; Limousines" charset="0"/>
                <a:cs typeface="Champagne &amp; Limousines" charset="0"/>
              </a:rPr>
              <a:t>La chambre à coucher </a:t>
            </a:r>
            <a:r>
              <a:rPr lang="fr-FR" sz="2000" dirty="0">
                <a:latin typeface="Champagne &amp; Limousines" charset="0"/>
                <a:ea typeface="Champagne &amp; Limousines" charset="0"/>
                <a:cs typeface="Champagne &amp; Limousines" charset="0"/>
              </a:rPr>
              <a:t> </a:t>
            </a:r>
            <a:r>
              <a:rPr lang="fr-FR" sz="1600" dirty="0">
                <a:latin typeface="Champagne &amp; Limousines" charset="0"/>
                <a:ea typeface="Champagne &amp; Limousines" charset="0"/>
                <a:cs typeface="Champagne &amp; Limousines" charset="0"/>
              </a:rPr>
              <a:t>Vincent Van Gogh</a:t>
            </a: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"/>
                    </a14:imgEffect>
                    <a14:imgEffect>
                      <a14:brightnessContrast bright="10000" contrast="1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28002" y="0"/>
            <a:ext cx="8639999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0942292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5F98808A-44BE-4A02-9AB6-B7123590578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0000"/>
          <a:stretch/>
        </p:blipFill>
        <p:spPr>
          <a:xfrm>
            <a:off x="735564" y="3416176"/>
            <a:ext cx="11029013" cy="1371600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628CE943-BE57-039B-DE48-D428F9ACFF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564" y="0"/>
            <a:ext cx="11029013" cy="3429000"/>
          </a:xfrm>
          <a:prstGeom prst="rect">
            <a:avLst/>
          </a:prstGeom>
        </p:spPr>
      </p:pic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8A408C87-513F-6C2E-7E48-A06F1019638E}"/>
              </a:ext>
            </a:extLst>
          </p:cNvPr>
          <p:cNvGraphicFramePr>
            <a:graphicFrameLocks noGrp="1"/>
          </p:cNvGraphicFramePr>
          <p:nvPr/>
        </p:nvGraphicFramePr>
        <p:xfrm>
          <a:off x="876299" y="2019301"/>
          <a:ext cx="10918976" cy="2016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46944">
                  <a:extLst>
                    <a:ext uri="{9D8B030D-6E8A-4147-A177-3AD203B41FA5}">
                      <a16:colId xmlns:a16="http://schemas.microsoft.com/office/drawing/2014/main" val="679919322"/>
                    </a:ext>
                  </a:extLst>
                </a:gridCol>
                <a:gridCol w="7812000">
                  <a:extLst>
                    <a:ext uri="{9D8B030D-6E8A-4147-A177-3AD203B41FA5}">
                      <a16:colId xmlns:a16="http://schemas.microsoft.com/office/drawing/2014/main" val="2481975396"/>
                    </a:ext>
                  </a:extLst>
                </a:gridCol>
                <a:gridCol w="844904">
                  <a:extLst>
                    <a:ext uri="{9D8B030D-6E8A-4147-A177-3AD203B41FA5}">
                      <a16:colId xmlns:a16="http://schemas.microsoft.com/office/drawing/2014/main" val="2102691679"/>
                    </a:ext>
                  </a:extLst>
                </a:gridCol>
                <a:gridCol w="815128">
                  <a:extLst>
                    <a:ext uri="{9D8B030D-6E8A-4147-A177-3AD203B41FA5}">
                      <a16:colId xmlns:a16="http://schemas.microsoft.com/office/drawing/2014/main" val="2871390789"/>
                    </a:ext>
                  </a:extLst>
                </a:gridCol>
              </a:tblGrid>
              <a:tr h="504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3200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Ecriture A" panose="02010301010101010101" pitchFamily="50" charset="0"/>
                        </a:rPr>
                        <a:t>16/09/2022</a:t>
                      </a:r>
                      <a:endParaRPr lang="fr-FR" sz="320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Ecriture A" panose="02010301010101010101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3200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Ecriture A" panose="02010301010101010101" pitchFamily="50" charset="0"/>
                        </a:rPr>
                        <a:t>La famille Bellilli</a:t>
                      </a:r>
                      <a:endParaRPr lang="fr-FR" sz="320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Ecriture A" panose="02010301010101010101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320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Ecriture A" panose="02010301010101010101" pitchFamily="50" charset="0"/>
                        </a:rPr>
                        <a:t>35</a:t>
                      </a:r>
                      <a:endParaRPr lang="fr-FR" sz="320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Ecriture A" panose="02010301010101010101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3200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Ecriture A" panose="02010301010101010101" pitchFamily="50" charset="0"/>
                        </a:rPr>
                        <a:t>35</a:t>
                      </a:r>
                      <a:endParaRPr lang="fr-FR" sz="320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Ecriture A" panose="02010301010101010101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12364132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3200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Ecriture A" panose="02010301010101010101" pitchFamily="50" charset="0"/>
                        </a:rPr>
                        <a:t>30/10/2022</a:t>
                      </a:r>
                      <a:endParaRPr lang="fr-FR" sz="320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Ecriture A" panose="02010301010101010101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3200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Ecriture A" panose="02010301010101010101" pitchFamily="50" charset="0"/>
                        </a:rPr>
                        <a:t>Un dimanche après-midi sur l’île de la grande Jatte – George Seurat</a:t>
                      </a:r>
                      <a:endParaRPr lang="fr-FR" sz="320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Ecriture A" panose="02010301010101010101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320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Ecriture A" panose="02010301010101010101" pitchFamily="50" charset="0"/>
                        </a:rPr>
                        <a:t>40</a:t>
                      </a:r>
                      <a:endParaRPr lang="fr-FR" sz="320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Ecriture A" panose="02010301010101010101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3200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Ecriture A" panose="02010301010101010101" pitchFamily="50" charset="0"/>
                        </a:rPr>
                        <a:t>75</a:t>
                      </a:r>
                      <a:endParaRPr lang="fr-FR" sz="320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Ecriture A" panose="02010301010101010101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0181918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3200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Ecriture A" panose="02010301010101010101" pitchFamily="50" charset="0"/>
                        </a:rPr>
                        <a:t>07/10/2022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3200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Ecriture A" panose="02010301010101010101" pitchFamily="50" charset="0"/>
                        </a:rPr>
                        <a:t> Les époux Arnolfini de Jean Van Eyck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3200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Ecriture A" panose="02010301010101010101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3200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Ecriture A" panose="02010301010101010101" pitchFamily="50" charset="0"/>
                        </a:rPr>
                        <a:t>100</a:t>
                      </a:r>
                      <a:endParaRPr lang="fr-FR" sz="320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Ecriture A" panose="02010301010101010101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66946484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3200" dirty="0">
                          <a:solidFill>
                            <a:schemeClr val="accent1"/>
                          </a:solidFill>
                          <a:effectLst/>
                          <a:latin typeface="Ecriture A" panose="02010301010101010101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21/02/2022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3200" dirty="0">
                          <a:solidFill>
                            <a:schemeClr val="accent1"/>
                          </a:solidFill>
                          <a:effectLst/>
                          <a:latin typeface="Ecriture A" panose="02010301010101010101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 chambre à coucher  Vincent Van Gogh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3200">
                          <a:solidFill>
                            <a:schemeClr val="accent1"/>
                          </a:solidFill>
                          <a:effectLst/>
                          <a:latin typeface="Ecriture A" panose="02010301010101010101" pitchFamily="50" charset="0"/>
                        </a:rPr>
                        <a:t> </a:t>
                      </a:r>
                      <a:endParaRPr lang="fr-FR" sz="3200">
                        <a:solidFill>
                          <a:schemeClr val="accent1"/>
                        </a:solidFill>
                        <a:effectLst/>
                        <a:latin typeface="Ecriture A" panose="02010301010101010101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3200" dirty="0">
                          <a:solidFill>
                            <a:schemeClr val="accent1"/>
                          </a:solidFill>
                          <a:effectLst/>
                          <a:latin typeface="Ecriture A" panose="02010301010101010101" pitchFamily="50" charset="0"/>
                        </a:rPr>
                        <a:t> </a:t>
                      </a:r>
                      <a:endParaRPr lang="fr-FR" sz="3200" dirty="0">
                        <a:solidFill>
                          <a:schemeClr val="accent1"/>
                        </a:solidFill>
                        <a:effectLst/>
                        <a:latin typeface="Ecriture A" panose="02010301010101010101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51368419"/>
                  </a:ext>
                </a:extLst>
              </a:tr>
            </a:tbl>
          </a:graphicData>
        </a:graphic>
      </p:graphicFrame>
      <p:sp>
        <p:nvSpPr>
          <p:cNvPr id="5" name="Flèche : droite 4">
            <a:extLst>
              <a:ext uri="{FF2B5EF4-FFF2-40B4-BE49-F238E27FC236}">
                <a16:creationId xmlns:a16="http://schemas.microsoft.com/office/drawing/2014/main" id="{AD9116C7-95E8-622A-C71C-EB816AEF4530}"/>
              </a:ext>
            </a:extLst>
          </p:cNvPr>
          <p:cNvSpPr/>
          <p:nvPr/>
        </p:nvSpPr>
        <p:spPr>
          <a:xfrm>
            <a:off x="151198" y="3429000"/>
            <a:ext cx="514366" cy="466725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874651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>
            <a:extLst>
              <a:ext uri="{FF2B5EF4-FFF2-40B4-BE49-F238E27FC236}">
                <a16:creationId xmlns:a16="http://schemas.microsoft.com/office/drawing/2014/main" id="{0AAE5764-49FB-82D4-3399-E605DAB92902}"/>
              </a:ext>
            </a:extLst>
          </p:cNvPr>
          <p:cNvSpPr txBox="1"/>
          <p:nvPr/>
        </p:nvSpPr>
        <p:spPr>
          <a:xfrm>
            <a:off x="464457" y="1046869"/>
            <a:ext cx="11263086" cy="53347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fr-FR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Vincent Van Gogh est un peintre </a:t>
            </a:r>
            <a:r>
              <a:rPr lang="fr-FR" sz="3600" dirty="0">
                <a:solidFill>
                  <a:srgbClr val="FFC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néerlandais</a:t>
            </a:r>
            <a:r>
              <a:rPr lang="fr-FR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né le 30 mars 1853 à </a:t>
            </a:r>
            <a:r>
              <a:rPr lang="fr-FR" sz="3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Zundert</a:t>
            </a:r>
            <a:r>
              <a:rPr lang="fr-FR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(Hollande) et mort le 29 juillet 1890 à Auvers-sur-Oise (France).</a:t>
            </a:r>
          </a:p>
          <a:p>
            <a:pPr>
              <a:spcAft>
                <a:spcPts val="1000"/>
              </a:spcAft>
            </a:pPr>
            <a:r>
              <a:rPr lang="fr-FR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Vincent Van Gogh n'a pas eu une vie très heureuse. Sa peinture n'a pas été appréciée par le public de son vivant et il a souvent été seul et rejeté de tous.</a:t>
            </a:r>
          </a:p>
          <a:p>
            <a:pPr>
              <a:spcAft>
                <a:spcPts val="1000"/>
              </a:spcAft>
            </a:pPr>
            <a:r>
              <a:rPr lang="fr-FR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 avait aussi une mauvaise santé, consommait beaucoup d'alcool, et souffrait de problèmes mentaux, particulièrement dans les dernières années de sa vie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5B8F7B43-1AF1-2A2B-B704-26FB70E8D2A8}"/>
              </a:ext>
            </a:extLst>
          </p:cNvPr>
          <p:cNvSpPr txBox="1"/>
          <p:nvPr/>
        </p:nvSpPr>
        <p:spPr>
          <a:xfrm>
            <a:off x="0" y="125931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latin typeface="Champagne &amp; Limousines" charset="0"/>
                <a:ea typeface="Champagne &amp; Limousines" charset="0"/>
                <a:cs typeface="Champagne &amp; Limousines" charset="0"/>
              </a:rPr>
              <a:t>La chambre à coucher - </a:t>
            </a:r>
            <a:r>
              <a:rPr lang="fr-FR" sz="2400" dirty="0">
                <a:solidFill>
                  <a:schemeClr val="accent1"/>
                </a:solidFill>
                <a:latin typeface="Champagne &amp; Limousines" charset="0"/>
                <a:ea typeface="Champagne &amp; Limousines" charset="0"/>
                <a:cs typeface="Champagne &amp; Limousines" charset="0"/>
              </a:rPr>
              <a:t>Vincent Van Gogh</a:t>
            </a:r>
          </a:p>
        </p:txBody>
      </p:sp>
    </p:spTree>
    <p:extLst>
      <p:ext uri="{BB962C8B-B14F-4D97-AF65-F5344CB8AC3E}">
        <p14:creationId xmlns:p14="http://schemas.microsoft.com/office/powerpoint/2010/main" val="320450396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877E412C-64E1-F865-84AE-C1077749F9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7424" y="0"/>
            <a:ext cx="6056564" cy="6858000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33CA0518-79F1-3EB0-BE14-6549ADC9A7EA}"/>
              </a:ext>
            </a:extLst>
          </p:cNvPr>
          <p:cNvSpPr txBox="1"/>
          <p:nvPr/>
        </p:nvSpPr>
        <p:spPr>
          <a:xfrm>
            <a:off x="7297444" y="193491"/>
            <a:ext cx="221941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Van Gogh - Autoportrait avec l'oreille coupée - 1889</a:t>
            </a:r>
          </a:p>
          <a:p>
            <a:endParaRPr lang="fr-FR" dirty="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26971763-4A66-7797-8038-6939B8BC6887}"/>
              </a:ext>
            </a:extLst>
          </p:cNvPr>
          <p:cNvSpPr txBox="1"/>
          <p:nvPr/>
        </p:nvSpPr>
        <p:spPr>
          <a:xfrm>
            <a:off x="7234178" y="1586196"/>
            <a:ext cx="471089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C'est au cours d'une crise de délire et d'angoisse importante, qu'il s'est tranché l'oreille, d'où son Autoportrait à l'oreille coupée</a:t>
            </a:r>
            <a:endParaRPr lang="fr-FR" sz="3600" dirty="0"/>
          </a:p>
        </p:txBody>
      </p:sp>
    </p:spTree>
    <p:extLst>
      <p:ext uri="{BB962C8B-B14F-4D97-AF65-F5344CB8AC3E}">
        <p14:creationId xmlns:p14="http://schemas.microsoft.com/office/powerpoint/2010/main" val="6008454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du contenu 3">
            <a:extLst>
              <a:ext uri="{FF2B5EF4-FFF2-40B4-BE49-F238E27FC236}">
                <a16:creationId xmlns:a16="http://schemas.microsoft.com/office/drawing/2014/main" id="{FB88A366-B9B4-ECFC-AA70-25B742454AD2}"/>
              </a:ext>
            </a:extLst>
          </p:cNvPr>
          <p:cNvSpPr txBox="1">
            <a:spLocks/>
          </p:cNvSpPr>
          <p:nvPr/>
        </p:nvSpPr>
        <p:spPr>
          <a:xfrm>
            <a:off x="849313" y="135493"/>
            <a:ext cx="5703887" cy="6598682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5400" dirty="0"/>
              <a:t>English test</a:t>
            </a:r>
          </a:p>
          <a:p>
            <a:pPr lvl="1"/>
            <a:r>
              <a:rPr lang="en-US" sz="3200" dirty="0">
                <a:solidFill>
                  <a:srgbClr val="00B050"/>
                </a:solidFill>
              </a:rPr>
              <a:t>2 series // color yours</a:t>
            </a:r>
          </a:p>
          <a:p>
            <a:pPr lvl="1"/>
            <a:r>
              <a:rPr lang="en-US" sz="3200" dirty="0">
                <a:solidFill>
                  <a:srgbClr val="00B050"/>
                </a:solidFill>
              </a:rPr>
              <a:t>2 parts : one is written, the other is spoken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FBED2290-3394-A3B4-335D-4507EF7320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202" y="5093732"/>
            <a:ext cx="1628775" cy="1628775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6137EB56-3745-39B5-85CB-18A07EC8FD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3741" y="0"/>
            <a:ext cx="518120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00911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33CA0518-79F1-3EB0-BE14-6549ADC9A7EA}"/>
              </a:ext>
            </a:extLst>
          </p:cNvPr>
          <p:cNvSpPr txBox="1"/>
          <p:nvPr/>
        </p:nvSpPr>
        <p:spPr>
          <a:xfrm>
            <a:off x="10502282" y="932155"/>
            <a:ext cx="16897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Van Gogh - La Vigne rouge - 1888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A35D04B5-2A68-77C7-ACB7-AE4F0446D3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8316" y="0"/>
            <a:ext cx="83953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39979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33CA0518-79F1-3EB0-BE14-6549ADC9A7EA}"/>
              </a:ext>
            </a:extLst>
          </p:cNvPr>
          <p:cNvSpPr txBox="1"/>
          <p:nvPr/>
        </p:nvSpPr>
        <p:spPr>
          <a:xfrm>
            <a:off x="10502282" y="932155"/>
            <a:ext cx="16897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Van Gogh - La Nuit étoilée, 1889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E5EB1A5B-D68E-F80B-F27E-D89E6FDE5C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5101" y="0"/>
            <a:ext cx="866179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14194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35F8AB0-42E6-B8D9-8671-C472812F584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Let’s create a funny animal…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D1CEDBBB-F70F-11D8-35AA-8B0D632BBB7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… with natural materials</a:t>
            </a:r>
          </a:p>
        </p:txBody>
      </p:sp>
    </p:spTree>
    <p:extLst>
      <p:ext uri="{BB962C8B-B14F-4D97-AF65-F5344CB8AC3E}">
        <p14:creationId xmlns:p14="http://schemas.microsoft.com/office/powerpoint/2010/main" val="429386903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7D6ED345-C0D2-2683-7A8C-33C99094EC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4439" y="0"/>
            <a:ext cx="5744921" cy="6858000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0B27B24A-FA2E-45CA-2416-259CACA83287}"/>
              </a:ext>
            </a:extLst>
          </p:cNvPr>
          <p:cNvSpPr txBox="1"/>
          <p:nvPr/>
        </p:nvSpPr>
        <p:spPr>
          <a:xfrm>
            <a:off x="749300" y="533400"/>
            <a:ext cx="390876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/>
              <a:t>… inspired by</a:t>
            </a:r>
          </a:p>
        </p:txBody>
      </p:sp>
    </p:spTree>
    <p:extLst>
      <p:ext uri="{BB962C8B-B14F-4D97-AF65-F5344CB8AC3E}">
        <p14:creationId xmlns:p14="http://schemas.microsoft.com/office/powerpoint/2010/main" val="224731387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22F3CB4F-99DF-AC9C-8A68-1586567E61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404" y="172275"/>
            <a:ext cx="8328696" cy="6163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117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92CAC55E-8089-25BE-5BD6-9711F7DA4F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3312" y="172021"/>
            <a:ext cx="8027988" cy="6582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506807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>
            <a:extLst>
              <a:ext uri="{FF2B5EF4-FFF2-40B4-BE49-F238E27FC236}">
                <a16:creationId xmlns:a16="http://schemas.microsoft.com/office/drawing/2014/main" id="{A2DAC70D-9D50-96F0-076F-8935711071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8800" y="108989"/>
            <a:ext cx="6905624" cy="6640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823068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B1F5429B-725E-618F-4815-2073656E56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6434" y="0"/>
            <a:ext cx="8531766" cy="6694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279722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F1DA276C-4690-4169-1864-785C1078E4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000" y="194711"/>
            <a:ext cx="8645210" cy="6468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948597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22F3CB4F-99DF-AC9C-8A68-1586567E61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04" y="279801"/>
            <a:ext cx="3971925" cy="2939225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92CAC55E-8089-25BE-5BD6-9711F7DA4F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2612" y="174116"/>
            <a:ext cx="3971925" cy="3256979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B1F5429B-725E-618F-4815-2073656E56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0088" y="3449637"/>
            <a:ext cx="4239966" cy="3326743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F1DA276C-4690-4169-1864-785C1078E4E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1092" y="3468179"/>
            <a:ext cx="4322546" cy="3234245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A2DAC70D-9D50-96F0-076F-89357110712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3600" y="155576"/>
            <a:ext cx="3425824" cy="3294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8492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5D81DA45-BAD2-5982-B986-F1C06A1D5A4D}"/>
              </a:ext>
            </a:extLst>
          </p:cNvPr>
          <p:cNvSpPr txBox="1"/>
          <p:nvPr/>
        </p:nvSpPr>
        <p:spPr>
          <a:xfrm>
            <a:off x="151524" y="95658"/>
            <a:ext cx="11608499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3800" dirty="0"/>
              <a:t>Mathématiques</a:t>
            </a:r>
          </a:p>
          <a:p>
            <a:pPr algn="ctr"/>
            <a:r>
              <a:rPr lang="fr-FR" sz="8800" dirty="0"/>
              <a:t>08:45-09:55</a:t>
            </a:r>
            <a:endParaRPr lang="fr-FR" sz="13800" dirty="0"/>
          </a:p>
        </p:txBody>
      </p:sp>
    </p:spTree>
    <p:extLst>
      <p:ext uri="{BB962C8B-B14F-4D97-AF65-F5344CB8AC3E}">
        <p14:creationId xmlns:p14="http://schemas.microsoft.com/office/powerpoint/2010/main" val="2698542745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E6C58931-D2E0-385D-8357-C09003C0AAFE}"/>
              </a:ext>
            </a:extLst>
          </p:cNvPr>
          <p:cNvSpPr txBox="1"/>
          <p:nvPr/>
        </p:nvSpPr>
        <p:spPr>
          <a:xfrm>
            <a:off x="381000" y="295275"/>
            <a:ext cx="87058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4800" dirty="0"/>
              <a:t>What I need :</a:t>
            </a: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7E0AC5A8-BE6F-424F-F60F-15DA1D071B51}"/>
              </a:ext>
            </a:extLst>
          </p:cNvPr>
          <p:cNvSpPr/>
          <p:nvPr/>
        </p:nvSpPr>
        <p:spPr>
          <a:xfrm>
            <a:off x="538129" y="1444625"/>
            <a:ext cx="514350" cy="47625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3200" dirty="0"/>
              <a:t>1</a:t>
            </a: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ACADDA45-934C-0E21-6F66-60B6406D6214}"/>
              </a:ext>
            </a:extLst>
          </p:cNvPr>
          <p:cNvSpPr/>
          <p:nvPr/>
        </p:nvSpPr>
        <p:spPr>
          <a:xfrm>
            <a:off x="5108623" y="1444625"/>
            <a:ext cx="514350" cy="47625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3200" dirty="0"/>
              <a:t>2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99BBC23E-2045-B6EB-9B9C-E310C05C3C9B}"/>
              </a:ext>
            </a:extLst>
          </p:cNvPr>
          <p:cNvSpPr txBox="1"/>
          <p:nvPr/>
        </p:nvSpPr>
        <p:spPr>
          <a:xfrm>
            <a:off x="1065196" y="1339840"/>
            <a:ext cx="300037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u="sng" dirty="0"/>
              <a:t>Material:</a:t>
            </a:r>
          </a:p>
          <a:p>
            <a:r>
              <a:rPr lang="en-US" sz="3600" dirty="0"/>
              <a:t>acorn</a:t>
            </a:r>
          </a:p>
          <a:p>
            <a:r>
              <a:rPr lang="en-US" sz="3600" dirty="0"/>
              <a:t>acorn hat</a:t>
            </a:r>
          </a:p>
          <a:p>
            <a:r>
              <a:rPr lang="en-US" sz="3600" dirty="0"/>
              <a:t>pine needles</a:t>
            </a:r>
          </a:p>
          <a:p>
            <a:r>
              <a:rPr lang="en-US" sz="3600" dirty="0"/>
              <a:t>sycamore seed</a:t>
            </a:r>
          </a:p>
          <a:p>
            <a:r>
              <a:rPr lang="en-US" sz="3600" dirty="0"/>
              <a:t>…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79034A39-7DCA-DE03-D88B-E1A2BEEDFD62}"/>
              </a:ext>
            </a:extLst>
          </p:cNvPr>
          <p:cNvSpPr txBox="1"/>
          <p:nvPr/>
        </p:nvSpPr>
        <p:spPr>
          <a:xfrm>
            <a:off x="5622973" y="1308080"/>
            <a:ext cx="499108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u="sng" dirty="0"/>
              <a:t>Tools:</a:t>
            </a:r>
          </a:p>
          <a:p>
            <a:r>
              <a:rPr lang="en-US" sz="3600" dirty="0"/>
              <a:t>compass </a:t>
            </a:r>
            <a:r>
              <a:rPr lang="en-US" sz="2800" dirty="0"/>
              <a:t>(to make hole)</a:t>
            </a:r>
            <a:endParaRPr lang="en-US" sz="3600" dirty="0"/>
          </a:p>
          <a:p>
            <a:r>
              <a:rPr lang="en-US" sz="3600" dirty="0"/>
              <a:t>glue </a:t>
            </a:r>
            <a:r>
              <a:rPr lang="en-US" sz="2800" dirty="0"/>
              <a:t>(to stick things together)</a:t>
            </a:r>
          </a:p>
          <a:p>
            <a:r>
              <a:rPr lang="en-US" sz="3600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570714626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8C495ED3-6AEE-3863-B931-2155DC50F6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9350" y="114873"/>
            <a:ext cx="9772650" cy="6743128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E6C58931-D2E0-385D-8357-C09003C0AAFE}"/>
              </a:ext>
            </a:extLst>
          </p:cNvPr>
          <p:cNvSpPr txBox="1"/>
          <p:nvPr/>
        </p:nvSpPr>
        <p:spPr>
          <a:xfrm>
            <a:off x="927100" y="0"/>
            <a:ext cx="17145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4000" dirty="0"/>
              <a:t>Ideas from nature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4418DF1-6C93-6CF6-30EF-061002FFE851}"/>
              </a:ext>
            </a:extLst>
          </p:cNvPr>
          <p:cNvSpPr/>
          <p:nvPr/>
        </p:nvSpPr>
        <p:spPr>
          <a:xfrm>
            <a:off x="4229100" y="1803400"/>
            <a:ext cx="914400" cy="2667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sz="1600"/>
              <a:t>spider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2C980D2-5BFF-E1AF-C98C-869AEB2D95EA}"/>
              </a:ext>
            </a:extLst>
          </p:cNvPr>
          <p:cNvSpPr/>
          <p:nvPr/>
        </p:nvSpPr>
        <p:spPr>
          <a:xfrm>
            <a:off x="5772150" y="1803400"/>
            <a:ext cx="914400" cy="2667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sz="1600" dirty="0"/>
              <a:t>dragonfly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89CC144-3C5F-5D71-37A7-8A7467F7DC6D}"/>
              </a:ext>
            </a:extLst>
          </p:cNvPr>
          <p:cNvSpPr/>
          <p:nvPr/>
        </p:nvSpPr>
        <p:spPr>
          <a:xfrm>
            <a:off x="6981825" y="1682750"/>
            <a:ext cx="914400" cy="2667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sz="1600" dirty="0"/>
              <a:t>bumblebee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3E6859E-D873-C65B-9D6A-C9EBF85D7961}"/>
              </a:ext>
            </a:extLst>
          </p:cNvPr>
          <p:cNvSpPr/>
          <p:nvPr/>
        </p:nvSpPr>
        <p:spPr>
          <a:xfrm>
            <a:off x="10807700" y="1181100"/>
            <a:ext cx="914400" cy="2667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sz="1600" dirty="0"/>
              <a:t>caterpillar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08ADE6D-4302-30FC-0E1A-BA995FACCF9B}"/>
              </a:ext>
            </a:extLst>
          </p:cNvPr>
          <p:cNvSpPr/>
          <p:nvPr/>
        </p:nvSpPr>
        <p:spPr>
          <a:xfrm>
            <a:off x="9772650" y="1447800"/>
            <a:ext cx="914400" cy="2667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sz="1600" dirty="0"/>
              <a:t>cockroach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E3125C4-A9BF-8C71-C8B7-C02ED1589A85}"/>
              </a:ext>
            </a:extLst>
          </p:cNvPr>
          <p:cNvSpPr/>
          <p:nvPr/>
        </p:nvSpPr>
        <p:spPr>
          <a:xfrm>
            <a:off x="8737600" y="1581150"/>
            <a:ext cx="914400" cy="2667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sz="1600" dirty="0"/>
              <a:t>stag beetle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DD61181-B011-E359-8CC9-6E89822E3CB2}"/>
              </a:ext>
            </a:extLst>
          </p:cNvPr>
          <p:cNvSpPr/>
          <p:nvPr/>
        </p:nvSpPr>
        <p:spPr>
          <a:xfrm>
            <a:off x="7305675" y="2997200"/>
            <a:ext cx="914400" cy="2667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sz="1600" dirty="0"/>
              <a:t>firebug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C777C4D-9E26-582A-3BBA-9E285500B2B3}"/>
              </a:ext>
            </a:extLst>
          </p:cNvPr>
          <p:cNvSpPr/>
          <p:nvPr/>
        </p:nvSpPr>
        <p:spPr>
          <a:xfrm>
            <a:off x="6229350" y="2997200"/>
            <a:ext cx="914400" cy="2667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sz="1600" dirty="0"/>
              <a:t>louse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2041FF4-2F22-0BBE-5B4B-40A4A076D243}"/>
              </a:ext>
            </a:extLst>
          </p:cNvPr>
          <p:cNvSpPr/>
          <p:nvPr/>
        </p:nvSpPr>
        <p:spPr>
          <a:xfrm>
            <a:off x="4429126" y="2997200"/>
            <a:ext cx="914400" cy="2667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sz="1600" dirty="0"/>
              <a:t>earthworm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BFB1BF6-3D72-04A6-192B-5541966378B6}"/>
              </a:ext>
            </a:extLst>
          </p:cNvPr>
          <p:cNvSpPr/>
          <p:nvPr/>
        </p:nvSpPr>
        <p:spPr>
          <a:xfrm>
            <a:off x="2768601" y="3130550"/>
            <a:ext cx="914400" cy="2667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sz="1600" dirty="0"/>
              <a:t>mantis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4E24C5B-F950-5D0C-CC79-E9384E3F6DCF}"/>
              </a:ext>
            </a:extLst>
          </p:cNvPr>
          <p:cNvSpPr/>
          <p:nvPr/>
        </p:nvSpPr>
        <p:spPr>
          <a:xfrm>
            <a:off x="2870200" y="4785659"/>
            <a:ext cx="914400" cy="2667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sz="1600" dirty="0"/>
              <a:t>ant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9B25192-07C6-5546-F417-9CC08121E084}"/>
              </a:ext>
            </a:extLst>
          </p:cNvPr>
          <p:cNvSpPr/>
          <p:nvPr/>
        </p:nvSpPr>
        <p:spPr>
          <a:xfrm>
            <a:off x="2457450" y="6307418"/>
            <a:ext cx="914400" cy="2667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sz="1600" dirty="0"/>
              <a:t>flea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FE90A48-E150-495A-B6EE-B8FC2BEBEAE1}"/>
              </a:ext>
            </a:extLst>
          </p:cNvPr>
          <p:cNvSpPr/>
          <p:nvPr/>
        </p:nvSpPr>
        <p:spPr>
          <a:xfrm>
            <a:off x="3971927" y="4819077"/>
            <a:ext cx="914400" cy="2667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sz="1600" dirty="0"/>
              <a:t>stink bug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AE86807-9F4C-9C01-E6DA-2D231044252A}"/>
              </a:ext>
            </a:extLst>
          </p:cNvPr>
          <p:cNvSpPr/>
          <p:nvPr/>
        </p:nvSpPr>
        <p:spPr>
          <a:xfrm>
            <a:off x="5464177" y="4753336"/>
            <a:ext cx="914400" cy="2667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sz="1600" dirty="0"/>
              <a:t>butterfly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A94D914-7C79-40F5-2B08-18B5C7E80073}"/>
              </a:ext>
            </a:extLst>
          </p:cNvPr>
          <p:cNvSpPr/>
          <p:nvPr/>
        </p:nvSpPr>
        <p:spPr>
          <a:xfrm>
            <a:off x="6981825" y="4660900"/>
            <a:ext cx="914400" cy="2667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sz="1600" dirty="0"/>
              <a:t>earwig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F80B455-6BE7-04E6-22AD-94E5F3CA6936}"/>
              </a:ext>
            </a:extLst>
          </p:cNvPr>
          <p:cNvSpPr/>
          <p:nvPr/>
        </p:nvSpPr>
        <p:spPr>
          <a:xfrm>
            <a:off x="3670301" y="6509472"/>
            <a:ext cx="914400" cy="2667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sz="1600" dirty="0"/>
              <a:t>potato beetle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544A254-2022-A5DD-9561-8F379DF3B1E4}"/>
              </a:ext>
            </a:extLst>
          </p:cNvPr>
          <p:cNvSpPr/>
          <p:nvPr/>
        </p:nvSpPr>
        <p:spPr>
          <a:xfrm>
            <a:off x="4943477" y="6310381"/>
            <a:ext cx="914400" cy="2667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sz="1600" dirty="0"/>
              <a:t>wasp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14A5CC1-0093-133C-57CF-23E4B6EE56DF}"/>
              </a:ext>
            </a:extLst>
          </p:cNvPr>
          <p:cNvSpPr/>
          <p:nvPr/>
        </p:nvSpPr>
        <p:spPr>
          <a:xfrm>
            <a:off x="6286502" y="6305699"/>
            <a:ext cx="914400" cy="2667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sz="1600" dirty="0"/>
              <a:t>mosquito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3BC4F58-6EB8-1CF6-A3D9-E3436D5F4FBD}"/>
              </a:ext>
            </a:extLst>
          </p:cNvPr>
          <p:cNvSpPr/>
          <p:nvPr/>
        </p:nvSpPr>
        <p:spPr>
          <a:xfrm>
            <a:off x="7778752" y="6146227"/>
            <a:ext cx="914400" cy="2667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sz="1600" dirty="0"/>
              <a:t>grasshopper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C2A0BD2-3D87-9F3F-97E5-31ADD23681CB}"/>
              </a:ext>
            </a:extLst>
          </p:cNvPr>
          <p:cNvSpPr/>
          <p:nvPr/>
        </p:nvSpPr>
        <p:spPr>
          <a:xfrm>
            <a:off x="9259888" y="6305699"/>
            <a:ext cx="914400" cy="2667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sz="1600" dirty="0"/>
              <a:t>bee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8F15579-E849-2695-CE70-6E5E3FCF7796}"/>
              </a:ext>
            </a:extLst>
          </p:cNvPr>
          <p:cNvSpPr/>
          <p:nvPr/>
        </p:nvSpPr>
        <p:spPr>
          <a:xfrm>
            <a:off x="10725944" y="6242772"/>
            <a:ext cx="914400" cy="2667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sz="1600" dirty="0"/>
              <a:t>fly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B3968031-78BA-4E85-68DA-2A08470A30C3}"/>
              </a:ext>
            </a:extLst>
          </p:cNvPr>
          <p:cNvSpPr/>
          <p:nvPr/>
        </p:nvSpPr>
        <p:spPr>
          <a:xfrm>
            <a:off x="11122024" y="4498763"/>
            <a:ext cx="914400" cy="2667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sz="1600" dirty="0"/>
              <a:t>cicada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7EE312CF-2B9E-D250-279C-FC5A6500E606}"/>
              </a:ext>
            </a:extLst>
          </p:cNvPr>
          <p:cNvSpPr/>
          <p:nvPr/>
        </p:nvSpPr>
        <p:spPr>
          <a:xfrm>
            <a:off x="10831512" y="2658409"/>
            <a:ext cx="914400" cy="2667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sz="1600" dirty="0"/>
              <a:t>stick bug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EF30DC30-7C88-F565-1B2A-97C23F9FAE33}"/>
              </a:ext>
            </a:extLst>
          </p:cNvPr>
          <p:cNvSpPr/>
          <p:nvPr/>
        </p:nvSpPr>
        <p:spPr>
          <a:xfrm>
            <a:off x="9170987" y="2791759"/>
            <a:ext cx="914400" cy="2667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sz="1600" dirty="0"/>
              <a:t>cricket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4E1B89D1-912D-E029-F63E-E49717569D57}"/>
              </a:ext>
            </a:extLst>
          </p:cNvPr>
          <p:cNvSpPr/>
          <p:nvPr/>
        </p:nvSpPr>
        <p:spPr>
          <a:xfrm>
            <a:off x="8280400" y="4619986"/>
            <a:ext cx="914400" cy="2667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sz="1600" dirty="0"/>
              <a:t>beetle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B54C4E89-685B-9CC2-6664-F2651BB0200E}"/>
              </a:ext>
            </a:extLst>
          </p:cNvPr>
          <p:cNvSpPr/>
          <p:nvPr/>
        </p:nvSpPr>
        <p:spPr>
          <a:xfrm>
            <a:off x="9463092" y="4632113"/>
            <a:ext cx="914400" cy="2667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sz="1600" dirty="0"/>
              <a:t>maybug</a:t>
            </a:r>
          </a:p>
        </p:txBody>
      </p:sp>
    </p:spTree>
    <p:extLst>
      <p:ext uri="{BB962C8B-B14F-4D97-AF65-F5344CB8AC3E}">
        <p14:creationId xmlns:p14="http://schemas.microsoft.com/office/powerpoint/2010/main" val="4145241043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C9EF2942-5A16-0DAE-0DDB-BE21DF9473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7625" y="-1"/>
            <a:ext cx="9286877" cy="6858001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732C9110-D797-E3AD-390C-269BEEE2CF01}"/>
              </a:ext>
            </a:extLst>
          </p:cNvPr>
          <p:cNvSpPr txBox="1"/>
          <p:nvPr/>
        </p:nvSpPr>
        <p:spPr>
          <a:xfrm>
            <a:off x="209549" y="0"/>
            <a:ext cx="25622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/>
              <a:t>Let’s take a shot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0D5BEDA9-033A-7EC0-75AD-CC4E4D5862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349" y="1323439"/>
            <a:ext cx="1676095" cy="1676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774175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5D81DA45-BAD2-5982-B986-F1C06A1D5A4D}"/>
              </a:ext>
            </a:extLst>
          </p:cNvPr>
          <p:cNvSpPr txBox="1"/>
          <p:nvPr/>
        </p:nvSpPr>
        <p:spPr>
          <a:xfrm>
            <a:off x="1399505" y="1086258"/>
            <a:ext cx="939299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3800" dirty="0"/>
              <a:t>EMC</a:t>
            </a:r>
          </a:p>
          <a:p>
            <a:pPr algn="ctr"/>
            <a:r>
              <a:rPr lang="fr-FR" sz="9600" dirty="0"/>
              <a:t>15:50-16:10</a:t>
            </a:r>
          </a:p>
        </p:txBody>
      </p:sp>
    </p:spTree>
    <p:extLst>
      <p:ext uri="{BB962C8B-B14F-4D97-AF65-F5344CB8AC3E}">
        <p14:creationId xmlns:p14="http://schemas.microsoft.com/office/powerpoint/2010/main" val="3039199660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3D4E418-C234-2153-9F6B-A07B8BD058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Couleur de la semaine…</a:t>
            </a:r>
          </a:p>
        </p:txBody>
      </p:sp>
      <p:graphicFrame>
        <p:nvGraphicFramePr>
          <p:cNvPr id="5" name="Tableau 5">
            <a:extLst>
              <a:ext uri="{FF2B5EF4-FFF2-40B4-BE49-F238E27FC236}">
                <a16:creationId xmlns:a16="http://schemas.microsoft.com/office/drawing/2014/main" id="{8C3FF988-0396-D7F9-9B3C-A9CA29AD7A55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890012257"/>
              </p:ext>
            </p:extLst>
          </p:nvPr>
        </p:nvGraphicFramePr>
        <p:xfrm>
          <a:off x="1028700" y="1690688"/>
          <a:ext cx="5194300" cy="3794400"/>
        </p:xfrm>
        <a:graphic>
          <a:graphicData uri="http://schemas.openxmlformats.org/drawingml/2006/table">
            <a:tbl>
              <a:tblPr firstRow="1">
                <a:tableStyleId>{BC89EF96-8CEA-46FF-86C4-4CE0E7609802}</a:tableStyleId>
              </a:tblPr>
              <a:tblGrid>
                <a:gridCol w="2070100">
                  <a:extLst>
                    <a:ext uri="{9D8B030D-6E8A-4147-A177-3AD203B41FA5}">
                      <a16:colId xmlns:a16="http://schemas.microsoft.com/office/drawing/2014/main" val="2000628260"/>
                    </a:ext>
                  </a:extLst>
                </a:gridCol>
                <a:gridCol w="1511300">
                  <a:extLst>
                    <a:ext uri="{9D8B030D-6E8A-4147-A177-3AD203B41FA5}">
                      <a16:colId xmlns:a16="http://schemas.microsoft.com/office/drawing/2014/main" val="3422630969"/>
                    </a:ext>
                  </a:extLst>
                </a:gridCol>
                <a:gridCol w="1612900">
                  <a:extLst>
                    <a:ext uri="{9D8B030D-6E8A-4147-A177-3AD203B41FA5}">
                      <a16:colId xmlns:a16="http://schemas.microsoft.com/office/drawing/2014/main" val="556658664"/>
                    </a:ext>
                  </a:extLst>
                </a:gridCol>
              </a:tblGrid>
              <a:tr h="576000">
                <a:tc>
                  <a:txBody>
                    <a:bodyPr/>
                    <a:lstStyle/>
                    <a:p>
                      <a:r>
                        <a:rPr lang="fr-FR" b="0" dirty="0"/>
                        <a:t>Semaine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b="0" dirty="0"/>
                        <a:t>Comment le professeur l’évalue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b="0" dirty="0"/>
                        <a:t>Comment je l’évalue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7074741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r>
                        <a:rPr lang="fr-FR" dirty="0"/>
                        <a:t>14 au 18 nov.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27367818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r>
                        <a:rPr lang="fr-FR" dirty="0"/>
                        <a:t>21 au 25 nov.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61648931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r>
                        <a:rPr lang="fr-FR" dirty="0"/>
                        <a:t>28 nov. au 2 déc..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4479200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r>
                        <a:rPr lang="fr-FR" dirty="0"/>
                        <a:t>5 au 9 déc.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33907667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r>
                        <a:rPr lang="fr-FR" dirty="0"/>
                        <a:t>12 au 16 déc.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528060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85259715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5D81DA45-BAD2-5982-B986-F1C06A1D5A4D}"/>
              </a:ext>
            </a:extLst>
          </p:cNvPr>
          <p:cNvSpPr txBox="1"/>
          <p:nvPr/>
        </p:nvSpPr>
        <p:spPr>
          <a:xfrm>
            <a:off x="409574" y="197346"/>
            <a:ext cx="1126807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/>
              <a:t>Schoolbag for the week-end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A1EF7962-F7A5-6993-3A0B-216D80E4FA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8495" y="1409530"/>
            <a:ext cx="2955009" cy="2955009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743AF741-DABA-A22D-F694-1241D665DD16}"/>
              </a:ext>
            </a:extLst>
          </p:cNvPr>
          <p:cNvSpPr txBox="1"/>
          <p:nvPr/>
        </p:nvSpPr>
        <p:spPr>
          <a:xfrm>
            <a:off x="1219200" y="4210546"/>
            <a:ext cx="10510836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4800" dirty="0"/>
              <a:t>Folder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4800" dirty="0"/>
              <a:t>Notebook</a:t>
            </a:r>
            <a:r>
              <a:rPr lang="en-US" sz="4800" u="sng" dirty="0"/>
              <a:t>s</a:t>
            </a:r>
            <a:r>
              <a:rPr lang="en-US" sz="4800" dirty="0"/>
              <a:t>        or       +</a:t>
            </a:r>
            <a:endParaRPr lang="en-US" sz="4800" u="sng" dirty="0"/>
          </a:p>
          <a:p>
            <a:pPr marL="857250" indent="-857250">
              <a:buFont typeface="Arial" panose="020B0604020202020204" pitchFamily="34" charset="0"/>
              <a:buChar char="•"/>
            </a:pPr>
            <a:endParaRPr lang="en-US" sz="6000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189CF2A4-21F8-490D-8357-FC7553B54E3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duotone>
              <a:prstClr val="black"/>
              <a:srgbClr val="92D05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55688" y="5178800"/>
            <a:ext cx="588010" cy="71945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1B066655-6E59-CD00-160E-8221DE2071C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05111" y="5174310"/>
            <a:ext cx="588010" cy="71945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27C3DD33-DF33-3E91-E519-005D897FD61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duotone>
              <a:prstClr val="black"/>
              <a:srgbClr val="00B05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96945" y="5174309"/>
            <a:ext cx="588010" cy="7194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A5C993BD-5D88-FBD3-A7D1-7A6829F45A9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1057306">
            <a:off x="5018323" y="5662584"/>
            <a:ext cx="2506121" cy="82236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10651F7-2109-7ACC-1110-D40474CD40E1}"/>
              </a:ext>
            </a:extLst>
          </p:cNvPr>
          <p:cNvSpPr/>
          <p:nvPr/>
        </p:nvSpPr>
        <p:spPr>
          <a:xfrm>
            <a:off x="1028700" y="5054600"/>
            <a:ext cx="8369300" cy="15113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3249858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5D81DA45-BAD2-5982-B986-F1C06A1D5A4D}"/>
              </a:ext>
            </a:extLst>
          </p:cNvPr>
          <p:cNvSpPr txBox="1"/>
          <p:nvPr/>
        </p:nvSpPr>
        <p:spPr>
          <a:xfrm>
            <a:off x="3122660" y="197346"/>
            <a:ext cx="6368282" cy="46782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3800" dirty="0"/>
              <a:t>Français</a:t>
            </a:r>
          </a:p>
          <a:p>
            <a:pPr algn="ctr"/>
            <a:r>
              <a:rPr lang="fr-FR" sz="8000" dirty="0">
                <a:solidFill>
                  <a:srgbClr val="00B0F0"/>
                </a:solidFill>
              </a:rPr>
              <a:t>Lecture offerte</a:t>
            </a:r>
          </a:p>
          <a:p>
            <a:pPr algn="ctr"/>
            <a:r>
              <a:rPr lang="fr-FR" sz="8000" dirty="0"/>
              <a:t>16:15-16:30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6069DC43-494C-EFEF-D292-635EC12BC3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699" y="1580622"/>
            <a:ext cx="2819401" cy="3206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8684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6F11FE0-9BEF-0699-D9E6-2DF4E445EE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9312" y="95250"/>
            <a:ext cx="11037887" cy="6598682"/>
          </a:xfrm>
          <a:ln>
            <a:solidFill>
              <a:srgbClr val="00B050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3200" dirty="0">
                <a:solidFill>
                  <a:srgbClr val="00B050"/>
                </a:solidFill>
              </a:rPr>
              <a:t>Evaluation anglais // interrogation individuelle</a:t>
            </a:r>
          </a:p>
          <a:p>
            <a:r>
              <a:rPr lang="fr-FR" sz="2000" dirty="0"/>
              <a:t>Appel individuel, un(e) par un(e)</a:t>
            </a:r>
          </a:p>
          <a:p>
            <a:r>
              <a:rPr lang="fr-FR" sz="2000" dirty="0"/>
              <a:t>Quand appelé(e), met en pause la résolution de problèmes</a:t>
            </a:r>
          </a:p>
          <a:p>
            <a:r>
              <a:rPr lang="fr-FR" sz="2000" dirty="0"/>
              <a:t>Quand terminé, retourne à la résolution de problèmes.</a:t>
            </a:r>
          </a:p>
          <a:p>
            <a:r>
              <a:rPr lang="fr-FR" sz="2000" dirty="0"/>
              <a:t>Pour tous : </a:t>
            </a:r>
            <a:r>
              <a:rPr lang="fr-FR" sz="2000" b="1" dirty="0">
                <a:solidFill>
                  <a:srgbClr val="00B050"/>
                </a:solidFill>
              </a:rPr>
              <a:t>travail en silence</a:t>
            </a:r>
            <a:r>
              <a:rPr lang="fr-FR" sz="2000" dirty="0"/>
              <a:t>, </a:t>
            </a:r>
            <a:r>
              <a:rPr lang="fr-FR" sz="2000" b="1" dirty="0">
                <a:solidFill>
                  <a:srgbClr val="FF0000"/>
                </a:solidFill>
              </a:rPr>
              <a:t>interdiction de se lever.</a:t>
            </a:r>
          </a:p>
        </p:txBody>
      </p:sp>
    </p:spTree>
    <p:extLst>
      <p:ext uri="{BB962C8B-B14F-4D97-AF65-F5344CB8AC3E}">
        <p14:creationId xmlns:p14="http://schemas.microsoft.com/office/powerpoint/2010/main" val="42471623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6F11FE0-9BEF-0699-D9E6-2DF4E445EE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9313" y="95250"/>
            <a:ext cx="5561012" cy="6598682"/>
          </a:xfrm>
          <a:ln>
            <a:solidFill>
              <a:srgbClr val="00B050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3200" dirty="0">
                <a:solidFill>
                  <a:srgbClr val="00B050"/>
                </a:solidFill>
              </a:rPr>
              <a:t>Résolution de problèmes</a:t>
            </a:r>
          </a:p>
          <a:p>
            <a:r>
              <a:rPr lang="fr-FR" sz="2000" dirty="0"/>
              <a:t>Matériel : </a:t>
            </a:r>
          </a:p>
          <a:p>
            <a:pPr lvl="1"/>
            <a:r>
              <a:rPr lang="fr-FR" sz="1800" dirty="0"/>
              <a:t>Cahier du jour</a:t>
            </a:r>
          </a:p>
          <a:p>
            <a:pPr lvl="1"/>
            <a:r>
              <a:rPr lang="fr-FR" sz="1800" dirty="0"/>
              <a:t>Fiche « marchande » + mini fichier</a:t>
            </a:r>
          </a:p>
          <a:p>
            <a:r>
              <a:rPr lang="fr-FR" sz="2000" dirty="0"/>
              <a:t>Faire la fiche problème « la marchande »</a:t>
            </a:r>
          </a:p>
          <a:p>
            <a:r>
              <a:rPr lang="fr-FR" sz="2000" dirty="0"/>
              <a:t>Corriger TOUS les problèmes non validés dans le mini-fichier</a:t>
            </a:r>
          </a:p>
          <a:p>
            <a:r>
              <a:rPr lang="fr-FR" sz="2000" dirty="0"/>
              <a:t>Faire jusqu’à 3 problèmes.</a:t>
            </a:r>
          </a:p>
        </p:txBody>
      </p:sp>
      <p:sp>
        <p:nvSpPr>
          <p:cNvPr id="8" name="Espace réservé du contenu 3">
            <a:extLst>
              <a:ext uri="{FF2B5EF4-FFF2-40B4-BE49-F238E27FC236}">
                <a16:creationId xmlns:a16="http://schemas.microsoft.com/office/drawing/2014/main" id="{3578D198-DD50-BDFE-947F-1C9501CDC90C}"/>
              </a:ext>
            </a:extLst>
          </p:cNvPr>
          <p:cNvSpPr txBox="1">
            <a:spLocks/>
          </p:cNvSpPr>
          <p:nvPr/>
        </p:nvSpPr>
        <p:spPr>
          <a:xfrm>
            <a:off x="6526213" y="95250"/>
            <a:ext cx="5561012" cy="6598682"/>
          </a:xfrm>
          <a:prstGeom prst="rect">
            <a:avLst/>
          </a:prstGeom>
          <a:ln>
            <a:solidFill>
              <a:schemeClr val="accent2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dirty="0">
                <a:solidFill>
                  <a:schemeClr val="accent2"/>
                </a:solidFill>
              </a:rPr>
              <a:t>Résolution de problèmes</a:t>
            </a:r>
          </a:p>
          <a:p>
            <a:r>
              <a:rPr lang="fr-FR" sz="2000" dirty="0"/>
              <a:t>Matériel : </a:t>
            </a:r>
          </a:p>
          <a:p>
            <a:pPr lvl="1"/>
            <a:r>
              <a:rPr lang="fr-FR" sz="1800" dirty="0"/>
              <a:t>Cahier du jour</a:t>
            </a:r>
          </a:p>
          <a:p>
            <a:pPr lvl="1"/>
            <a:r>
              <a:rPr lang="fr-FR" sz="1800" dirty="0"/>
              <a:t>Fiches problèmes «à découper » + mini-fichier</a:t>
            </a:r>
          </a:p>
          <a:p>
            <a:endParaRPr lang="fr-FR" sz="2000" dirty="0"/>
          </a:p>
          <a:p>
            <a:endParaRPr lang="fr-FR" sz="2000" dirty="0"/>
          </a:p>
          <a:p>
            <a:endParaRPr lang="fr-FR" sz="2000" dirty="0"/>
          </a:p>
          <a:p>
            <a:endParaRPr lang="fr-FR" sz="2000" dirty="0"/>
          </a:p>
          <a:p>
            <a:endParaRPr lang="fr-FR" sz="2000" dirty="0"/>
          </a:p>
          <a:p>
            <a:endParaRPr lang="fr-FR" sz="1100" dirty="0"/>
          </a:p>
          <a:p>
            <a:r>
              <a:rPr lang="fr-FR" sz="2000" dirty="0"/>
              <a:t>Finir les problèmes « à découper »</a:t>
            </a:r>
          </a:p>
          <a:p>
            <a:r>
              <a:rPr lang="fr-FR" sz="2000" dirty="0"/>
              <a:t>Corriger TOUS les problèmes du mini-fichier non validés</a:t>
            </a:r>
          </a:p>
          <a:p>
            <a:r>
              <a:rPr lang="fr-FR" sz="2000" dirty="0"/>
              <a:t>Faire jusqu’à 3 problèmes dans le mini-fichier.</a:t>
            </a:r>
          </a:p>
          <a:p>
            <a:pPr marL="0" indent="0">
              <a:buNone/>
            </a:pPr>
            <a:endParaRPr lang="fr-FR" sz="2400" dirty="0"/>
          </a:p>
        </p:txBody>
      </p:sp>
      <p:sp>
        <p:nvSpPr>
          <p:cNvPr id="2" name="Rectangle : coins arrondis 1">
            <a:extLst>
              <a:ext uri="{FF2B5EF4-FFF2-40B4-BE49-F238E27FC236}">
                <a16:creationId xmlns:a16="http://schemas.microsoft.com/office/drawing/2014/main" id="{8CCBB76F-1D43-0AFD-7C6C-A4EBA88CB94A}"/>
              </a:ext>
            </a:extLst>
          </p:cNvPr>
          <p:cNvSpPr/>
          <p:nvPr/>
        </p:nvSpPr>
        <p:spPr>
          <a:xfrm rot="16200000">
            <a:off x="-2853303" y="3226921"/>
            <a:ext cx="6598681" cy="415826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/>
              <a:t>Problèmes</a:t>
            </a:r>
          </a:p>
        </p:txBody>
      </p:sp>
      <p:pic>
        <p:nvPicPr>
          <p:cNvPr id="5" name="Graphique 4">
            <a:extLst>
              <a:ext uri="{FF2B5EF4-FFF2-40B4-BE49-F238E27FC236}">
                <a16:creationId xmlns:a16="http://schemas.microsoft.com/office/drawing/2014/main" id="{3DE1134F-BE41-E4ED-3E45-B45240A2E1A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5370"/>
          <a:stretch/>
        </p:blipFill>
        <p:spPr>
          <a:xfrm>
            <a:off x="5807076" y="150100"/>
            <a:ext cx="627062" cy="365768"/>
          </a:xfrm>
          <a:prstGeom prst="rect">
            <a:avLst/>
          </a:prstGeom>
        </p:spPr>
      </p:pic>
      <p:pic>
        <p:nvPicPr>
          <p:cNvPr id="6" name="Graphique 5">
            <a:extLst>
              <a:ext uri="{FF2B5EF4-FFF2-40B4-BE49-F238E27FC236}">
                <a16:creationId xmlns:a16="http://schemas.microsoft.com/office/drawing/2014/main" id="{2B001670-E520-C50C-A282-0D2C2CB450C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5370"/>
          <a:stretch/>
        </p:blipFill>
        <p:spPr>
          <a:xfrm>
            <a:off x="11460163" y="150100"/>
            <a:ext cx="627062" cy="365768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8543056F-EC4C-D30E-22FC-16444AC7AF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9619" y="3167091"/>
            <a:ext cx="3200400" cy="3526841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4A1E2413-90BE-3F31-03D9-69E42433CE3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17248" y="5484555"/>
            <a:ext cx="916890" cy="916890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39F7E920-D0D9-4F05-4492-5B30492167F4}"/>
              </a:ext>
            </a:extLst>
          </p:cNvPr>
          <p:cNvSpPr txBox="1"/>
          <p:nvPr/>
        </p:nvSpPr>
        <p:spPr>
          <a:xfrm>
            <a:off x="6418012" y="5527501"/>
            <a:ext cx="190629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800" dirty="0">
                <a:solidFill>
                  <a:srgbClr val="00B0F0"/>
                </a:solidFill>
              </a:rPr>
              <a:t>20 min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F7EA172-1DCB-C271-31C0-6CBBFAC3A099}"/>
              </a:ext>
            </a:extLst>
          </p:cNvPr>
          <p:cNvSpPr/>
          <p:nvPr/>
        </p:nvSpPr>
        <p:spPr>
          <a:xfrm>
            <a:off x="6680200" y="1790700"/>
            <a:ext cx="5273676" cy="18288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000" dirty="0">
                <a:solidFill>
                  <a:schemeClr val="tx1"/>
                </a:solidFill>
              </a:rPr>
              <a:t>« Mamie a préparé des bonbons pour Halloween. Dans le grand saladier, il y en a 40. Elle a promis à ses deux neveux qu’ils se partageront  1  des bonbons. </a:t>
            </a:r>
          </a:p>
          <a:p>
            <a:endParaRPr lang="fr-FR" sz="2000" dirty="0">
              <a:solidFill>
                <a:schemeClr val="tx1"/>
              </a:solidFill>
            </a:endParaRPr>
          </a:p>
          <a:p>
            <a:r>
              <a:rPr lang="fr-FR" sz="2000" dirty="0">
                <a:solidFill>
                  <a:schemeClr val="tx1"/>
                </a:solidFill>
              </a:rPr>
              <a:t>Combien de bonbons vont-ils avoir chacun ? »</a:t>
            </a:r>
          </a:p>
        </p:txBody>
      </p:sp>
      <p:graphicFrame>
        <p:nvGraphicFramePr>
          <p:cNvPr id="10" name="Tableau 10">
            <a:extLst>
              <a:ext uri="{FF2B5EF4-FFF2-40B4-BE49-F238E27FC236}">
                <a16:creationId xmlns:a16="http://schemas.microsoft.com/office/drawing/2014/main" id="{34F7E965-68CC-3034-257B-3BE35E8FBC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0161080"/>
              </p:ext>
            </p:extLst>
          </p:nvPr>
        </p:nvGraphicFramePr>
        <p:xfrm>
          <a:off x="8039099" y="3023751"/>
          <a:ext cx="285203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5203">
                  <a:extLst>
                    <a:ext uri="{9D8B030D-6E8A-4147-A177-3AD203B41FA5}">
                      <a16:colId xmlns:a16="http://schemas.microsoft.com/office/drawing/2014/main" val="15169241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b="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548280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5580222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59214</TotalTime>
  <Words>5049</Words>
  <Application>Microsoft Office PowerPoint</Application>
  <PresentationFormat>Grand écran</PresentationFormat>
  <Paragraphs>1073</Paragraphs>
  <Slides>76</Slides>
  <Notes>9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76</vt:i4>
      </vt:variant>
    </vt:vector>
  </HeadingPairs>
  <TitlesOfParts>
    <vt:vector size="84" baseType="lpstr">
      <vt:lpstr>Arial</vt:lpstr>
      <vt:lpstr>Arial Rounded MT Bold</vt:lpstr>
      <vt:lpstr>Calibri</vt:lpstr>
      <vt:lpstr>Calibri Light</vt:lpstr>
      <vt:lpstr>Champagne &amp; Limousines</vt:lpstr>
      <vt:lpstr>Ecriture A</vt:lpstr>
      <vt:lpstr>LoveIsComplicatedAgain-Bold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Let’s create a funny animal…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Couleur de la semaine…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jul granjon</dc:creator>
  <cp:lastModifiedBy>jul granjon</cp:lastModifiedBy>
  <cp:revision>114</cp:revision>
  <dcterms:created xsi:type="dcterms:W3CDTF">2021-11-07T14:01:13Z</dcterms:created>
  <dcterms:modified xsi:type="dcterms:W3CDTF">2022-12-08T20:11:01Z</dcterms:modified>
</cp:coreProperties>
</file>