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BB553-3C19-4AA9-A1A0-C39E74EF7B07}" v="11" dt="2023-12-07T18:54:40.647"/>
    <p1510:client id="{1B731729-AD80-D6A4-EBA0-2BB2FE465473}" v="29" dt="2023-12-05T19:57:23.489"/>
    <p1510:client id="{236A7A81-8F61-47AB-B510-CACF488AF05D}" v="19" dt="2023-12-01T18:14:55.773"/>
    <p1510:client id="{3A660555-09EA-6C03-B774-EAAC01C7603E}" v="28" dt="2023-12-04T20:30:45.068"/>
    <p1510:client id="{6C807D6C-12CC-BFD8-BF05-01EBEE5CA2A2}" v="56" dt="2023-12-01T18:41:33.236"/>
    <p1510:client id="{842E9AAA-4DAC-6D52-4573-D9CAA0523E25}" v="305" dt="2023-12-07T21:10:15.897"/>
    <p1510:client id="{A41C4F18-91B5-4EDC-3130-E3D3F1B24A74}" v="25" dt="2023-12-04T08:54:04.368"/>
    <p1510:client id="{D647F972-E8B0-2B6D-48D3-07E0DE3AF925}" v="221" dt="2023-12-07T20:18:15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6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08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98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6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47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9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8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5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55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00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72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15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7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Vantablac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ptaintarekdreams.blogspot.com/2017/02/vantablack-blackest-material-eve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knodiot.com/bmw-concept-4-ve-yeni-bmw-x6-vantablack-frankfurt-otomobil-fuarina-damgasini-vurdu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rms_industry" TargetMode="External"/><Relationship Id="rId5" Type="http://schemas.openxmlformats.org/officeDocument/2006/relationships/hyperlink" Target="https://en.wikipedia.org/wiki/Aerospace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nish_Kapoor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kr.com/photos/gfreeman23/15449273710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27" y="967046"/>
            <a:ext cx="7516863" cy="26622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dirty="0" err="1">
                <a:latin typeface="Consolas"/>
                <a:cs typeface="Calibri Light"/>
              </a:rPr>
              <a:t>Vantablack</a:t>
            </a:r>
            <a:br>
              <a:rPr lang="pl-PL" dirty="0">
                <a:latin typeface="Consolas"/>
                <a:cs typeface="Calibri Light"/>
              </a:rPr>
            </a:br>
            <a:r>
              <a:rPr lang="pl-PL" dirty="0">
                <a:latin typeface="Consolas"/>
                <a:cs typeface="Calibri Light"/>
              </a:rPr>
              <a:t>&amp;</a:t>
            </a:r>
            <a:br>
              <a:rPr lang="pl-PL" dirty="0">
                <a:latin typeface="Consolas"/>
                <a:cs typeface="Calibri Light"/>
              </a:rPr>
            </a:br>
            <a:r>
              <a:rPr lang="pl-PL" dirty="0" err="1">
                <a:latin typeface="Consolas"/>
                <a:ea typeface="+mj-lt"/>
                <a:cs typeface="+mj-lt"/>
              </a:rPr>
              <a:t>Chameleon</a:t>
            </a:r>
            <a:r>
              <a:rPr lang="pl-PL" dirty="0">
                <a:latin typeface="Consolas"/>
                <a:ea typeface="+mj-lt"/>
                <a:cs typeface="+mj-lt"/>
              </a:rPr>
              <a:t> </a:t>
            </a:r>
            <a:r>
              <a:rPr lang="pl-PL" dirty="0" err="1">
                <a:latin typeface="Consolas"/>
                <a:ea typeface="+mj-lt"/>
                <a:cs typeface="+mj-lt"/>
              </a:rPr>
              <a:t>Pigments</a:t>
            </a:r>
            <a:endParaRPr lang="pl-PL" dirty="0" err="1">
              <a:latin typeface="Consolas"/>
              <a:cs typeface="Calibri Light"/>
            </a:endParaRPr>
          </a:p>
        </p:txBody>
      </p:sp>
      <p:pic>
        <p:nvPicPr>
          <p:cNvPr id="11" name="Picture 10" descr="Vanta Black | Best luxury cars, Top luxury cars, Black audi">
            <a:extLst>
              <a:ext uri="{FF2B5EF4-FFF2-40B4-BE49-F238E27FC236}">
                <a16:creationId xmlns:a16="http://schemas.microsoft.com/office/drawing/2014/main" id="{20C35B21-4886-6C4A-66C2-C74F0C28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8700"/>
          <a:stretch/>
        </p:blipFill>
        <p:spPr>
          <a:xfrm>
            <a:off x="7541342" y="2611818"/>
            <a:ext cx="4650658" cy="42461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Picture 12" descr="Kameleont Reptil Ödla · Gratis foto på Pixabay">
            <a:extLst>
              <a:ext uri="{FF2B5EF4-FFF2-40B4-BE49-F238E27FC236}">
                <a16:creationId xmlns:a16="http://schemas.microsoft.com/office/drawing/2014/main" id="{BC3617DE-45E1-B68C-506E-79C5F101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" r="3" b="23570"/>
          <a:stretch/>
        </p:blipFill>
        <p:spPr>
          <a:xfrm>
            <a:off x="7541342" y="10"/>
            <a:ext cx="4650658" cy="261180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85819-EF10-C4FC-4E3D-8B3D12A0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Challenges and Limitations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Color Stability Tests">
            <a:extLst>
              <a:ext uri="{FF2B5EF4-FFF2-40B4-BE49-F238E27FC236}">
                <a16:creationId xmlns:a16="http://schemas.microsoft.com/office/drawing/2014/main" id="{0ABCBDAC-69ED-ED92-E3AA-783F0D21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802010"/>
            <a:ext cx="3331905" cy="2240706"/>
          </a:xfrm>
          <a:prstGeom prst="rect">
            <a:avLst/>
          </a:prstGeom>
        </p:spPr>
      </p:pic>
      <p:pic>
        <p:nvPicPr>
          <p:cNvPr id="6" name="Picture 5" descr="Food safty">
            <a:extLst>
              <a:ext uri="{FF2B5EF4-FFF2-40B4-BE49-F238E27FC236}">
                <a16:creationId xmlns:a16="http://schemas.microsoft.com/office/drawing/2014/main" id="{D82F873B-C913-8E2E-DDBE-26EC1E39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03" y="985265"/>
            <a:ext cx="3331905" cy="1874196"/>
          </a:xfrm>
          <a:prstGeom prst="rect">
            <a:avLst/>
          </a:prstGeom>
        </p:spPr>
      </p:pic>
      <p:pic>
        <p:nvPicPr>
          <p:cNvPr id="5" name="Picture 4" descr="Small Businesses Will Bear Brunt of Rising Costs, Warns Report - The ...">
            <a:extLst>
              <a:ext uri="{FF2B5EF4-FFF2-40B4-BE49-F238E27FC236}">
                <a16:creationId xmlns:a16="http://schemas.microsoft.com/office/drawing/2014/main" id="{277341FC-2722-3C32-DCFC-ACBDAE36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4" y="699843"/>
            <a:ext cx="3260054" cy="2445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AFD3-D576-49B6-052E-905A5AF8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3779410"/>
            <a:ext cx="4846151" cy="232692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Production Costs</a:t>
            </a:r>
            <a:endParaRPr lang="en-US" sz="1600" b="1">
              <a:solidFill>
                <a:srgbClr val="FFFFFF"/>
              </a:solidFill>
              <a:latin typeface="Consolas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Color Stability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Industry-Specific Applications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Technological Complexity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Limitations in Color Combinations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sz="1600" b="1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Resistance to External Factors</a:t>
            </a:r>
          </a:p>
        </p:txBody>
      </p:sp>
    </p:spTree>
    <p:extLst>
      <p:ext uri="{BB962C8B-B14F-4D97-AF65-F5344CB8AC3E}">
        <p14:creationId xmlns:p14="http://schemas.microsoft.com/office/powerpoint/2010/main" val="3484792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D17BA-9D37-A531-7AE7-38673E6A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" dirty="0">
                <a:latin typeface="Consolas"/>
              </a:rPr>
              <a:t>What is vantablack?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E3316-E037-A184-CC50-2030B3A7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82" y="2432291"/>
            <a:ext cx="5465682" cy="3632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" sz="2000" err="1">
                <a:latin typeface="Consolas"/>
              </a:rPr>
              <a:t>Vantablack</a:t>
            </a:r>
            <a:r>
              <a:rPr lang="en" sz="2000" dirty="0">
                <a:latin typeface="Consolas"/>
              </a:rPr>
              <a:t> is a substance made of carbon nanotubes, one of the blackest known substances absorbing more than 99.965% of radiation, created by researchers from the National Physical Laboratory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DB1517-D44D-9D76-AE56-4F2E17B2F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5" b="1365"/>
          <a:stretch/>
        </p:blipFill>
        <p:spPr>
          <a:xfrm>
            <a:off x="6258007" y="2519101"/>
            <a:ext cx="508392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10234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9E0681-EB69-F946-EB82-24E1D04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079" y="505428"/>
            <a:ext cx="4636748" cy="18535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" dirty="0">
                <a:solidFill>
                  <a:srgbClr val="FFFFFF"/>
                </a:solidFill>
                <a:latin typeface="Consolas"/>
              </a:rPr>
              <a:t>How does Vantablack work?</a:t>
            </a:r>
            <a:endParaRPr lang="pl-PL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D7E2B4-8592-1AA0-8976-B2C43C08F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961" y="819057"/>
            <a:ext cx="6612856" cy="486044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F3426-8BCB-A738-78E1-955F8C96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673" y="3297957"/>
            <a:ext cx="3961559" cy="22900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" sz="2000" dirty="0">
                <a:solidFill>
                  <a:srgbClr val="FFFFFF"/>
                </a:solidFill>
                <a:latin typeface="Consolas"/>
              </a:rPr>
              <a:t>Due to the vertical orientation of the nanotubes, photons cannot be reflected after passing through them</a:t>
            </a: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antablack installation by Asif Khan in Pyeongchang is the darkest ...">
            <a:extLst>
              <a:ext uri="{FF2B5EF4-FFF2-40B4-BE49-F238E27FC236}">
                <a16:creationId xmlns:a16="http://schemas.microsoft.com/office/drawing/2014/main" id="{16519482-67C6-ACA4-ED85-46C12472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5EA354-30DD-2F74-7FBB-D519EF4A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" y="697972"/>
            <a:ext cx="6483336" cy="816704"/>
          </a:xfrm>
        </p:spPr>
        <p:txBody>
          <a:bodyPr>
            <a:normAutofit/>
          </a:bodyPr>
          <a:lstStyle/>
          <a:p>
            <a:pPr algn="ctr"/>
            <a:r>
              <a:rPr lang="en">
                <a:latin typeface="Consolas"/>
              </a:rPr>
              <a:t>Material use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11BF7A-F2DC-5FBE-F7D7-4789987B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18" y="2750594"/>
            <a:ext cx="4921687" cy="21274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" sz="2000" dirty="0">
                <a:latin typeface="Consolas"/>
              </a:rPr>
              <a:t>The substance is planned to be used in the military and space agencies. Vantablack would be used as part of imaging equipment and to conceal aircraft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73696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FDEC4F-EFE5-DA77-72A1-C7DB770BD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29" r="13144" b="-2"/>
          <a:stretch/>
        </p:blipFill>
        <p:spPr>
          <a:xfrm>
            <a:off x="5985393" y="-1"/>
            <a:ext cx="6206607" cy="4125251"/>
          </a:xfrm>
          <a:prstGeom prst="rect">
            <a:avLst/>
          </a:prstGeom>
        </p:spPr>
      </p:pic>
      <p:pic>
        <p:nvPicPr>
          <p:cNvPr id="7" name="Obraz 3" descr="All You Need to Know About Vantablack">
            <a:extLst>
              <a:ext uri="{FF2B5EF4-FFF2-40B4-BE49-F238E27FC236}">
                <a16:creationId xmlns:a16="http://schemas.microsoft.com/office/drawing/2014/main" id="{99BB11A5-4D47-9DA5-D05D-10B9BBFD1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31" r="7215" b="-4"/>
          <a:stretch/>
        </p:blipFill>
        <p:spPr>
          <a:xfrm>
            <a:off x="6475898" y="4213079"/>
            <a:ext cx="2821975" cy="2644923"/>
          </a:xfrm>
          <a:prstGeom prst="rect">
            <a:avLst/>
          </a:prstGeom>
        </p:spPr>
      </p:pic>
      <p:sp useBgFill="1">
        <p:nvSpPr>
          <p:cNvPr id="21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CD9BBC-A4F0-4DCA-504E-8E7E130A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" y="543645"/>
            <a:ext cx="6473691" cy="2099563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onsolas"/>
              </a:rPr>
              <a:t>Commercial</a:t>
            </a:r>
            <a:br>
              <a:rPr lang="en-GB" dirty="0">
                <a:latin typeface="Consolas"/>
              </a:rPr>
            </a:br>
            <a:r>
              <a:rPr lang="en-GB" dirty="0">
                <a:solidFill>
                  <a:schemeClr val="tx1"/>
                </a:solidFill>
                <a:latin typeface="Consolas"/>
              </a:rPr>
              <a:t>production</a:t>
            </a:r>
            <a:endParaRPr lang="en-GB" dirty="0">
              <a:solidFill>
                <a:schemeClr val="tx1"/>
              </a:solidFill>
              <a:latin typeface="Consolas"/>
              <a:ea typeface="Calibri Light" panose="020F0302020204030204"/>
              <a:cs typeface="Calibri Light" panose="020F0302020204030204"/>
            </a:endParaRPr>
          </a:p>
          <a:p>
            <a:pPr algn="ctr"/>
            <a:endParaRPr lang="en-GB" dirty="0">
              <a:solidFill>
                <a:schemeClr val="tx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73F035-107C-2833-E7DF-C5FB17B8A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55" y="2519101"/>
            <a:ext cx="5375028" cy="363220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nsolas"/>
                <a:ea typeface="+mn-lt"/>
                <a:cs typeface="+mn-lt"/>
              </a:rPr>
              <a:t>The first orders were delivered in July 2014. In 2015, production was scaled up to meet demand in the </a:t>
            </a:r>
            <a:r>
              <a:rPr lang="en-GB" sz="2000" dirty="0">
                <a:latin typeface="Consolas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aerospace</a:t>
            </a:r>
            <a:r>
              <a:rPr lang="en-GB" sz="2000" dirty="0">
                <a:latin typeface="Consolas"/>
                <a:ea typeface="+mn-lt"/>
                <a:cs typeface="+mn-lt"/>
              </a:rPr>
              <a:t> and </a:t>
            </a:r>
            <a:r>
              <a:rPr lang="en-GB" sz="2000" dirty="0">
                <a:latin typeface="Consolas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defense</a:t>
            </a:r>
            <a:r>
              <a:rPr lang="en-GB" sz="2000" dirty="0">
                <a:latin typeface="Consolas"/>
                <a:ea typeface="+mn-lt"/>
                <a:cs typeface="+mn-lt"/>
              </a:rPr>
              <a:t> sectors.</a:t>
            </a:r>
            <a:endParaRPr lang="en-GB" sz="2000" dirty="0">
              <a:latin typeface="Consolas"/>
            </a:endParaRPr>
          </a:p>
        </p:txBody>
      </p:sp>
      <p:pic>
        <p:nvPicPr>
          <p:cNvPr id="5" name="Obraz 4" descr="Najczarniejsza farba BLACK 3.0 Stuart Semple 150ml - 10696873454 -  oficjalne archiwum Allegro">
            <a:extLst>
              <a:ext uri="{FF2B5EF4-FFF2-40B4-BE49-F238E27FC236}">
                <a16:creationId xmlns:a16="http://schemas.microsoft.com/office/drawing/2014/main" id="{0F802E10-0009-A426-2D7B-4A13CC37D2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" r="-1" b="5424"/>
          <a:stretch/>
        </p:blipFill>
        <p:spPr>
          <a:xfrm>
            <a:off x="9389807" y="4213075"/>
            <a:ext cx="2802192" cy="2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3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AE69FC-E331-C50E-DCE3-E99B63F2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56" y="4049486"/>
            <a:ext cx="4825480" cy="1883228"/>
          </a:xfrm>
        </p:spPr>
        <p:txBody>
          <a:bodyPr anchor="ctr">
            <a:normAutofit/>
          </a:bodyPr>
          <a:lstStyle/>
          <a:p>
            <a:pPr algn="ctr"/>
            <a:r>
              <a:rPr lang="en" dirty="0">
                <a:solidFill>
                  <a:srgbClr val="FFFFFF"/>
                </a:solidFill>
                <a:latin typeface="Consolas"/>
              </a:rPr>
              <a:t>Interesting facts</a:t>
            </a:r>
            <a:endParaRPr lang="pl-PL" dirty="0">
              <a:solidFill>
                <a:srgbClr val="FFFFFF"/>
              </a:solidFill>
              <a:latin typeface="Consolas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Obraz 5" descr="Cloud Gate - a polished stainless steel sculpture inspired by a drop of  mercury taking centre stage in the city">
            <a:extLst>
              <a:ext uri="{FF2B5EF4-FFF2-40B4-BE49-F238E27FC236}">
                <a16:creationId xmlns:a16="http://schemas.microsoft.com/office/drawing/2014/main" id="{A893F798-0413-9623-E06E-06095E61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813747"/>
            <a:ext cx="3331905" cy="2217231"/>
          </a:xfrm>
          <a:prstGeom prst="rect">
            <a:avLst/>
          </a:prstGeom>
        </p:spPr>
      </p:pic>
      <p:pic>
        <p:nvPicPr>
          <p:cNvPr id="4" name="Obraz 3" descr="Anish Kapoor leaves art rivals seeing red over 'world's blackest black'">
            <a:extLst>
              <a:ext uri="{FF2B5EF4-FFF2-40B4-BE49-F238E27FC236}">
                <a16:creationId xmlns:a16="http://schemas.microsoft.com/office/drawing/2014/main" id="{77764239-BC61-4004-1225-4A4406CF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03" y="884076"/>
            <a:ext cx="3331905" cy="2076574"/>
          </a:xfrm>
          <a:prstGeom prst="rect">
            <a:avLst/>
          </a:prstGeom>
        </p:spPr>
      </p:pic>
      <p:pic>
        <p:nvPicPr>
          <p:cNvPr id="5" name="Obraz 4" descr="Anish Kapoor i mistrzowska wystawa w Orońsku - Point of Design">
            <a:extLst>
              <a:ext uri="{FF2B5EF4-FFF2-40B4-BE49-F238E27FC236}">
                <a16:creationId xmlns:a16="http://schemas.microsoft.com/office/drawing/2014/main" id="{4C5B167D-9C6B-6CA1-7490-57EA560AE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4" y="701416"/>
            <a:ext cx="3260054" cy="244189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6CA8F-4439-4C23-5DE3-D59EB312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5270556" cy="18832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Controversy arose when Surrey </a:t>
            </a:r>
            <a:r>
              <a:rPr lang="en-GB" sz="2000" dirty="0" err="1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Nanosystems</a:t>
            </a:r>
            <a:r>
              <a:rPr lang="en-GB" sz="2000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 granted </a:t>
            </a:r>
            <a:r>
              <a:rPr lang="en-GB" sz="2000" dirty="0">
                <a:solidFill>
                  <a:srgbClr val="FFFFFF"/>
                </a:solidFill>
                <a:latin typeface="Consolas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Anish Kapoor</a:t>
            </a:r>
            <a:r>
              <a:rPr lang="en-GB" sz="2000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 exclusive rights to use </a:t>
            </a:r>
            <a:r>
              <a:rPr lang="en-GB" sz="2000" dirty="0" err="1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Vantablack</a:t>
            </a:r>
            <a:r>
              <a:rPr lang="en-GB" sz="2000" dirty="0">
                <a:solidFill>
                  <a:srgbClr val="FFFFFF"/>
                </a:solidFill>
                <a:latin typeface="Consolas"/>
                <a:ea typeface="+mn-lt"/>
                <a:cs typeface="+mn-lt"/>
              </a:rPr>
              <a:t> in artistic applications.</a:t>
            </a:r>
            <a:endParaRPr lang="en-GB" sz="2000" dirty="0">
              <a:solidFill>
                <a:srgbClr val="FFFFFF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90110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imgs.search.brave.com/zucQ6C6BG7dO45t7IilgejU8_JxZmV-_zi0c-02nk80/rs:fit:860:0:0/g:ce/aHR0cHM6Ly9jaGFt/ZWxlb25wb3dkZXJz/LmNvbS93cC1jb250/ZW50L3VwbG9hZHMv/MjAyMi8wOS9DSEFN/RUxFT05fUElHTUVO/VFMuanBn">
            <a:extLst>
              <a:ext uri="{FF2B5EF4-FFF2-40B4-BE49-F238E27FC236}">
                <a16:creationId xmlns:a16="http://schemas.microsoft.com/office/drawing/2014/main" id="{DC3EE094-60B1-6BC3-E325-12951010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" r="7786" b="-228"/>
          <a:stretch/>
        </p:blipFill>
        <p:spPr>
          <a:xfrm>
            <a:off x="6481484" y="48227"/>
            <a:ext cx="5707082" cy="4134590"/>
          </a:xfrm>
          <a:prstGeom prst="rect">
            <a:avLst/>
          </a:prstGeom>
        </p:spPr>
      </p:pic>
      <p:pic>
        <p:nvPicPr>
          <p:cNvPr id="4" name="Content Placeholder 3" descr="https://www.stardustcolors.co.uk/5146-thickbox_default/chameleon-dry-pearls.jpg">
            <a:extLst>
              <a:ext uri="{FF2B5EF4-FFF2-40B4-BE49-F238E27FC236}">
                <a16:creationId xmlns:a16="http://schemas.microsoft.com/office/drawing/2014/main" id="{42383F23-8F8C-48AC-B94F-E95B84BC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74" r="1" b="1"/>
          <a:stretch/>
        </p:blipFill>
        <p:spPr>
          <a:xfrm>
            <a:off x="6475898" y="4213079"/>
            <a:ext cx="2821975" cy="2644923"/>
          </a:xfrm>
          <a:prstGeom prst="rect">
            <a:avLst/>
          </a:prstGeom>
        </p:spPr>
      </p:pic>
      <p:sp useBgFill="1">
        <p:nvSpPr>
          <p:cNvPr id="31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09F85-5540-EBA0-5C86-C81A968B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" y="447188"/>
            <a:ext cx="6473214" cy="1559412"/>
          </a:xfrm>
          <a:effectLst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/>
              </a:rPr>
              <a:t>What is Chameleon Pigments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997B623-3D3E-E2E9-CC6B-410423DA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79" y="2413000"/>
            <a:ext cx="6285760" cy="3934124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latin typeface="Consolas"/>
                <a:ea typeface="+mn-lt"/>
                <a:cs typeface="+mn-lt"/>
              </a:rPr>
              <a:t>Light Interference:</a:t>
            </a:r>
            <a:r>
              <a:rPr lang="en-US" dirty="0">
                <a:latin typeface="Consolas"/>
                <a:ea typeface="+mn-lt"/>
                <a:cs typeface="+mn-lt"/>
              </a:rPr>
              <a:t> Chameleon Pigments use the way light waves mix to make lively colors. When we look from different angles or change the light, these pigments quickly change color.</a:t>
            </a:r>
          </a:p>
          <a:p>
            <a:pPr>
              <a:buFont typeface="Arial" charset="2"/>
              <a:buChar char="•"/>
            </a:pPr>
            <a:r>
              <a:rPr lang="en-US" b="1" dirty="0">
                <a:latin typeface="Consolas"/>
                <a:ea typeface="+mn-lt"/>
                <a:cs typeface="+mn-lt"/>
              </a:rPr>
              <a:t>Scattering Effects:</a:t>
            </a:r>
            <a:r>
              <a:rPr lang="en-US" dirty="0">
                <a:latin typeface="Consolas"/>
                <a:ea typeface="+mn-lt"/>
                <a:cs typeface="+mn-lt"/>
              </a:rPr>
              <a:t> The pigments spread light in different ways, creating fascinating color changes. As we move or the lighting shifts, the pigments react, making a visually impressive mix of colors.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ina Chameleon Duochrome Pigment Color Shift Powder for Eye Cosmetic ...">
            <a:extLst>
              <a:ext uri="{FF2B5EF4-FFF2-40B4-BE49-F238E27FC236}">
                <a16:creationId xmlns:a16="http://schemas.microsoft.com/office/drawing/2014/main" id="{C0B2E5B0-7CF1-3686-30ED-540A51E9C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6" b="2806"/>
          <a:stretch/>
        </p:blipFill>
        <p:spPr>
          <a:xfrm>
            <a:off x="9389807" y="4213075"/>
            <a:ext cx="2802192" cy="2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0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F2494-A059-0D3C-4883-C6EBDBAC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5" y="119239"/>
            <a:ext cx="4599490" cy="22924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onsolas"/>
              </a:rPr>
              <a:t>Components of Chameleon Pigments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8E01C-3D8B-EB6B-E8E6-A490CAC4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11" y="2866341"/>
            <a:ext cx="3732320" cy="317885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b="1" dirty="0">
                <a:latin typeface="Consolas"/>
                <a:ea typeface="+mn-lt"/>
                <a:cs typeface="+mn-lt"/>
              </a:rPr>
              <a:t>Microscopic Particles</a:t>
            </a:r>
            <a:endParaRPr lang="en-US" sz="2000">
              <a:latin typeface="Consolas"/>
            </a:endParaRPr>
          </a:p>
          <a:p>
            <a:pPr>
              <a:buAutoNum type="arabicPeriod"/>
            </a:pPr>
            <a:r>
              <a:rPr lang="en-US" sz="2000" b="1" dirty="0">
                <a:latin typeface="Consolas"/>
                <a:ea typeface="+mn-lt"/>
                <a:cs typeface="+mn-lt"/>
              </a:rPr>
              <a:t>Interference Substances</a:t>
            </a:r>
            <a:endParaRPr lang="en-US" sz="2000" b="1">
              <a:latin typeface="Consolas"/>
            </a:endParaRPr>
          </a:p>
          <a:p>
            <a:pPr>
              <a:buAutoNum type="arabicPeriod"/>
            </a:pPr>
            <a:r>
              <a:rPr lang="en-US" sz="2000" b="1" dirty="0">
                <a:latin typeface="Consolas"/>
                <a:ea typeface="+mn-lt"/>
                <a:cs typeface="+mn-lt"/>
              </a:rPr>
              <a:t>Base Pigments</a:t>
            </a:r>
          </a:p>
          <a:p>
            <a:pPr>
              <a:buAutoNum type="arabicPeriod"/>
            </a:pPr>
            <a:r>
              <a:rPr lang="en-US" sz="2000" b="1" dirty="0">
                <a:latin typeface="Consolas"/>
                <a:ea typeface="+mn-lt"/>
                <a:cs typeface="+mn-lt"/>
              </a:rPr>
              <a:t>Additional Additives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nanoparticle materials and shapes could be used in extra layers to make a fully dynamic material like real chameleon skin (Photo: ANI)">
            <a:extLst>
              <a:ext uri="{FF2B5EF4-FFF2-40B4-BE49-F238E27FC236}">
                <a16:creationId xmlns:a16="http://schemas.microsoft.com/office/drawing/2014/main" id="{A215DFC0-2BA5-C040-7B6E-3A5502413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0" r="18285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6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31334-A0CE-04EE-F3AE-AAAA5133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" y="1222357"/>
            <a:ext cx="6097557" cy="1956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Consolas"/>
              </a:rPr>
              <a:t>Commercial </a:t>
            </a:r>
            <a:br>
              <a:rPr lang="en-US" sz="5400" dirty="0">
                <a:latin typeface="Consolas"/>
              </a:rPr>
            </a:br>
            <a:r>
              <a:rPr lang="en-US" sz="5400" dirty="0">
                <a:latin typeface="Consolas"/>
              </a:rPr>
              <a:t>production</a:t>
            </a:r>
          </a:p>
        </p:txBody>
      </p:sp>
      <p:pic>
        <p:nvPicPr>
          <p:cNvPr id="9" name="Picture 8" descr="PrettyDiva Chameleon Chrome Nail Powder | Best Holographic Nail Powders ...">
            <a:extLst>
              <a:ext uri="{FF2B5EF4-FFF2-40B4-BE49-F238E27FC236}">
                <a16:creationId xmlns:a16="http://schemas.microsoft.com/office/drawing/2014/main" id="{97A68A31-4C5F-1B34-F096-AE6CBEA85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7" r="-6" b="-6"/>
          <a:stretch/>
        </p:blipFill>
        <p:spPr>
          <a:xfrm>
            <a:off x="9095834" y="3429000"/>
            <a:ext cx="3096166" cy="342899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 descr="Комплект 360 Cover Skin Foils, съвместими с OnePlus Nord 2 5G - Wraps ...">
            <a:extLst>
              <a:ext uri="{FF2B5EF4-FFF2-40B4-BE49-F238E27FC236}">
                <a16:creationId xmlns:a16="http://schemas.microsoft.com/office/drawing/2014/main" id="{CE45BCA4-71EC-3783-DB06-6CAA297A8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9" r="6155" b="-6"/>
          <a:stretch/>
        </p:blipFill>
        <p:spPr>
          <a:xfrm>
            <a:off x="6100916" y="3429000"/>
            <a:ext cx="2994917" cy="342899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D3D01-FBDF-96CA-FC67-5E9921C3C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635" r="2" b="2029"/>
          <a:stretch/>
        </p:blipFill>
        <p:spPr>
          <a:xfrm>
            <a:off x="6100916" y="10"/>
            <a:ext cx="6091084" cy="342898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2340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Vantablack &amp; Chameleon Pigments</vt:lpstr>
      <vt:lpstr>What is vantablack?</vt:lpstr>
      <vt:lpstr>How does Vantablack work?</vt:lpstr>
      <vt:lpstr>Material use</vt:lpstr>
      <vt:lpstr>Commercial production </vt:lpstr>
      <vt:lpstr>Interesting facts</vt:lpstr>
      <vt:lpstr>What is Chameleon Pigments</vt:lpstr>
      <vt:lpstr>Components of Chameleon Pigments</vt:lpstr>
      <vt:lpstr>Commercial  production</vt:lpstr>
      <vt:lpstr>Challenges and 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327</cp:revision>
  <dcterms:created xsi:type="dcterms:W3CDTF">2023-11-24T18:21:01Z</dcterms:created>
  <dcterms:modified xsi:type="dcterms:W3CDTF">2023-12-07T21:23:06Z</dcterms:modified>
</cp:coreProperties>
</file>