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9144000" cy="5143500"/>
  <p:defaultTextStyle>
    <a:defPPr>
      <a:defRPr lang="zh-CN"/>
    </a:defPPr>
    <a:lvl1pPr marL="0" algn="l" defTabSz="685800">
      <a:defRPr sz="14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>
      <a:defRPr sz="14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>
      <a:defRPr sz="14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>
      <a:defRPr sz="14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>
      <a:defRPr sz="14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>
      <a:defRPr sz="14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14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14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14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Objects="1">
      <p:cViewPr varScale="1">
        <p:scale>
          <a:sx n="100" d="100"/>
          <a:sy n="100" d="100"/>
        </p:scale>
        <p:origin x="-1950" y="-930"/>
      </p:cViewPr>
      <p:guideLst>
        <p:guide pos="2160" orient="horz"/>
        <p:guide pos="3840"/>
        <p:guide pos="395" orient="horz"/>
        <p:guide pos="2935" orient="horz"/>
        <p:guide pos="248"/>
        <p:guide pos="4332"/>
      </p:guideLst>
    </p:cSldViewPr>
  </p:slideViewPr>
  <p:gridSpacing cx="36004" cy="36004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jpg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userDrawn="1">
  <p:cSld name="1_自定义版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3_自定义版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3_比较">
    <p:bg>
      <p:bgPr shadeToTitle="0">
        <a:solidFill>
          <a:srgbClr val="15685D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内容占位符 12"/>
          <p:cNvSpPr>
            <a:spLocks noGrp="1"/>
          </p:cNvSpPr>
          <p:nvPr>
            <p:ph sz="quarter" idx="10"/>
          </p:nvPr>
        </p:nvSpPr>
        <p:spPr bwMode="auto">
          <a:xfrm>
            <a:off x="395288" y="617538"/>
            <a:ext cx="6481761" cy="4040187"/>
          </a:xfrm>
          <a:prstGeom prst="rect">
            <a:avLst/>
          </a:prstGeom>
        </p:spPr>
        <p:txBody>
          <a:bodyPr>
            <a:noAutofit/>
          </a:bodyPr>
          <a:lstStyle>
            <a:lvl1pPr marL="0" indent="467995" algn="l" defTabSz="914400">
              <a:lnSpc>
                <a:spcPct val="140000"/>
              </a:lnSpc>
              <a:spcBef>
                <a:spcPts val="0"/>
              </a:spcBef>
              <a:buFont typeface="Arial"/>
              <a:buNone/>
              <a:defRPr lang="zh-CN" sz="1800">
                <a:solidFill>
                  <a:schemeClr val="bg1"/>
                </a:solidFill>
                <a:latin typeface="微软雅黑"/>
                <a:ea typeface="微软雅黑"/>
                <a:cs typeface="+mn-cs"/>
              </a:defRPr>
            </a:lvl1pPr>
            <a:lvl2pPr marL="0" indent="467995" algn="l" defTabSz="914400">
              <a:lnSpc>
                <a:spcPct val="140000"/>
              </a:lnSpc>
              <a:spcBef>
                <a:spcPts val="0"/>
              </a:spcBef>
              <a:buFont typeface="Arial"/>
              <a:buNone/>
              <a:defRPr lang="zh-CN" sz="1800">
                <a:solidFill>
                  <a:schemeClr val="bg1"/>
                </a:solidFill>
                <a:latin typeface="微软雅黑"/>
                <a:ea typeface="微软雅黑"/>
                <a:cs typeface="+mn-cs"/>
              </a:defRPr>
            </a:lvl2pPr>
            <a:lvl3pPr marL="0" indent="467995" algn="l" defTabSz="914400">
              <a:lnSpc>
                <a:spcPct val="140000"/>
              </a:lnSpc>
              <a:spcBef>
                <a:spcPts val="0"/>
              </a:spcBef>
              <a:buFont typeface="Arial"/>
              <a:buNone/>
              <a:defRPr lang="zh-CN" sz="1800">
                <a:solidFill>
                  <a:schemeClr val="bg1"/>
                </a:solidFill>
                <a:latin typeface="微软雅黑"/>
                <a:ea typeface="微软雅黑"/>
                <a:cs typeface="+mn-cs"/>
              </a:defRPr>
            </a:lvl3pPr>
            <a:lvl4pPr marL="0" indent="467995" algn="l" defTabSz="914400">
              <a:lnSpc>
                <a:spcPct val="140000"/>
              </a:lnSpc>
              <a:spcBef>
                <a:spcPts val="0"/>
              </a:spcBef>
              <a:buFont typeface="Arial"/>
              <a:buNone/>
              <a:defRPr lang="zh-CN" sz="1800">
                <a:solidFill>
                  <a:schemeClr val="bg1"/>
                </a:solidFill>
                <a:latin typeface="微软雅黑"/>
                <a:ea typeface="微软雅黑"/>
                <a:cs typeface="+mn-cs"/>
              </a:defRPr>
            </a:lvl4pPr>
            <a:lvl5pPr marL="0" indent="467995" algn="l" defTabSz="914400">
              <a:lnSpc>
                <a:spcPct val="140000"/>
              </a:lnSpc>
              <a:spcBef>
                <a:spcPts val="0"/>
              </a:spcBef>
              <a:buFont typeface="Arial"/>
              <a:buNone/>
              <a:defRPr lang="zh-CN" sz="1800">
                <a:solidFill>
                  <a:schemeClr val="bg1"/>
                </a:solidFill>
                <a:latin typeface="微软雅黑"/>
                <a:ea typeface="微软雅黑"/>
                <a:cs typeface="+mn-cs"/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grpSp>
        <p:nvGrpSpPr>
          <p:cNvPr id="2" name="组合 6"/>
          <p:cNvGrpSpPr/>
          <p:nvPr userDrawn="1"/>
        </p:nvGrpSpPr>
        <p:grpSpPr bwMode="auto">
          <a:xfrm>
            <a:off x="-1" y="0"/>
            <a:ext cx="2052604" cy="673074"/>
            <a:chOff x="-1" y="0"/>
            <a:chExt cx="2052604" cy="673074"/>
          </a:xfrm>
        </p:grpSpPr>
        <p:pic>
          <p:nvPicPr>
            <p:cNvPr id="6" name="image 1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15685E"/>
                </a:clrFrom>
                <a:clrTo>
                  <a:srgbClr val="15685E">
                    <a:alpha val="0"/>
                  </a:srgbClr>
                </a:clrTo>
              </a:clrChange>
              <a:lum bright="20000" contrast="10000"/>
            </a:blip>
            <a:srcRect l="0" t="84784" r="72761" b="0"/>
            <a:stretch/>
          </p:blipFill>
          <p:spPr bwMode="auto">
            <a:xfrm>
              <a:off x="1" y="126912"/>
              <a:ext cx="1738226" cy="54616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 bwMode="auto">
            <a:xfrm>
              <a:off x="1395369" y="0"/>
              <a:ext cx="657234" cy="673074"/>
            </a:xfrm>
            <a:prstGeom prst="rect">
              <a:avLst/>
            </a:prstGeom>
            <a:solidFill>
              <a:srgbClr val="156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-1" y="563535"/>
              <a:ext cx="1395369" cy="109539"/>
            </a:xfrm>
            <a:prstGeom prst="rect">
              <a:avLst/>
            </a:prstGeom>
            <a:solidFill>
              <a:srgbClr val="156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sp>
        <p:nvSpPr>
          <p:cNvPr id="12" name="矩形 11"/>
          <p:cNvSpPr/>
          <p:nvPr userDrawn="1"/>
        </p:nvSpPr>
        <p:spPr bwMode="auto">
          <a:xfrm>
            <a:off x="1264275" y="217428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b="1">
                <a:latin typeface="微软雅黑"/>
                <a:ea typeface="微软雅黑"/>
              </a:rPr>
              <a:t>中医内科常见病的辨证论治</a:t>
            </a:r>
            <a:endParaRPr lang="zh-CN" b="1">
              <a:latin typeface="微软雅黑"/>
              <a:ea typeface="微软雅黑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0800000">
            <a:off x="-272514" y="0"/>
            <a:ext cx="1252131" cy="1002059"/>
          </a:xfrm>
          <a:prstGeom prst="rect">
            <a:avLst/>
          </a:prstGeom>
        </p:spPr>
      </p:pic>
      <p:sp>
        <p:nvSpPr>
          <p:cNvPr id="7" name="文本占位符 7"/>
          <p:cNvSpPr>
            <a:spLocks noGrp="1"/>
          </p:cNvSpPr>
          <p:nvPr>
            <p:ph type="body" sz="quarter" idx="10"/>
          </p:nvPr>
        </p:nvSpPr>
        <p:spPr bwMode="auto">
          <a:xfrm>
            <a:off x="390557" y="627063"/>
            <a:ext cx="6486493" cy="4032250"/>
          </a:xfrm>
          <a:prstGeom prst="rect">
            <a:avLst/>
          </a:prstGeom>
        </p:spPr>
        <p:txBody>
          <a:bodyPr/>
          <a:lstStyle>
            <a:lvl1pPr marL="0" indent="467995">
              <a:lnSpc>
                <a:spcPct val="14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1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12" name="矩形 11"/>
          <p:cNvSpPr/>
          <p:nvPr userDrawn="1"/>
        </p:nvSpPr>
        <p:spPr bwMode="auto">
          <a:xfrm>
            <a:off x="857224" y="23071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6724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800" b="1">
                <a:solidFill>
                  <a:schemeClr val="bg1"/>
                </a:solidFill>
                <a:latin typeface="微软雅黑"/>
                <a:ea typeface="微软雅黑"/>
                <a:cs typeface="+mn-cs"/>
              </a:rPr>
              <a:t>药品与药品质量标准</a:t>
            </a:r>
            <a:endParaRPr lang="zh-CN" sz="1800" b="1">
              <a:solidFill>
                <a:schemeClr val="bg1"/>
              </a:solidFill>
              <a:latin typeface="微软雅黑"/>
              <a:ea typeface="微软雅黑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819147" y="4032269"/>
            <a:ext cx="1061387" cy="9430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4_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 descr="D:\模板\3\包图网_18023664手绘医学医疗体温计插画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300038" y="889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 userDrawn="1"/>
        </p:nvSpPr>
        <p:spPr bwMode="auto">
          <a:xfrm>
            <a:off x="892175" y="207963"/>
            <a:ext cx="24923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2000" b="1">
                <a:solidFill>
                  <a:schemeClr val="bg1"/>
                </a:solidFill>
                <a:latin typeface="微软雅黑"/>
                <a:ea typeface="微软雅黑"/>
              </a:rPr>
              <a:t>药学</a:t>
            </a:r>
            <a:r>
              <a:rPr lang="zh-CN" sz="2000" b="1">
                <a:solidFill>
                  <a:schemeClr val="bg1"/>
                </a:solidFill>
                <a:latin typeface="微软雅黑"/>
                <a:ea typeface="微软雅黑"/>
              </a:rPr>
              <a:t>专业知识（二）</a:t>
            </a:r>
            <a:endParaRPr lang="zh-CN" sz="2000" b="1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 bwMode="auto">
          <a:xfrm>
            <a:off x="385764" y="627063"/>
            <a:ext cx="6481761" cy="4032249"/>
          </a:xfrm>
          <a:prstGeom prst="rect">
            <a:avLst/>
          </a:prstGeom>
        </p:spPr>
        <p:txBody>
          <a:bodyPr/>
          <a:lstStyle>
            <a:lvl1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0" indent="539750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0" indent="539750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0" indent="539750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0" indent="539750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文本占位符 13"/>
          <p:cNvSpPr>
            <a:spLocks noGrp="1"/>
          </p:cNvSpPr>
          <p:nvPr userDrawn="1"/>
        </p:nvSpPr>
        <p:spPr bwMode="auto">
          <a:xfrm>
            <a:off x="393700" y="628650"/>
            <a:ext cx="6483350" cy="402907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624204" algn="l" defTabSz="914400">
              <a:lnSpc>
                <a:spcPct val="14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bg1"/>
                </a:solidFill>
                <a:latin typeface="微软雅黑"/>
                <a:ea typeface="微软雅黑"/>
                <a:cs typeface="+mn-cs"/>
              </a:defRPr>
            </a:lvl1pPr>
            <a:lvl2pPr marL="0" indent="624204" algn="l" defTabSz="914400">
              <a:lnSpc>
                <a:spcPct val="14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bg1"/>
                </a:solidFill>
                <a:latin typeface="微软雅黑"/>
                <a:ea typeface="微软雅黑"/>
                <a:cs typeface="+mn-cs"/>
              </a:defRPr>
            </a:lvl2pPr>
            <a:lvl3pPr marL="0" indent="624204" algn="l" defTabSz="914400">
              <a:lnSpc>
                <a:spcPct val="14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bg1"/>
                </a:solidFill>
                <a:latin typeface="微软雅黑"/>
                <a:ea typeface="微软雅黑"/>
                <a:cs typeface="+mn-cs"/>
              </a:defRPr>
            </a:lvl3pPr>
            <a:lvl4pPr marL="0" indent="624204" algn="l" defTabSz="914400">
              <a:lnSpc>
                <a:spcPct val="14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bg1"/>
                </a:solidFill>
                <a:latin typeface="微软雅黑"/>
                <a:ea typeface="微软雅黑"/>
                <a:cs typeface="+mn-cs"/>
              </a:defRPr>
            </a:lvl4pPr>
            <a:lvl5pPr marL="0" indent="624204" algn="l" defTabSz="914400">
              <a:lnSpc>
                <a:spcPct val="14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bg1"/>
                </a:solidFill>
                <a:latin typeface="微软雅黑"/>
                <a:ea typeface="微软雅黑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endParaRPr lang="zh-CN" sz="1500">
              <a:cs typeface="微软雅黑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 bwMode="auto">
          <a:xfrm>
            <a:off x="390525" y="627063"/>
            <a:ext cx="6480174" cy="403224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pic>
        <p:nvPicPr>
          <p:cNvPr id="12" name="图片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307263" y="3068638"/>
            <a:ext cx="1493836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 userDrawn="1"/>
        </p:nvSpPr>
        <p:spPr bwMode="auto">
          <a:xfrm>
            <a:off x="6894513" y="2794000"/>
            <a:ext cx="2249487" cy="2362199"/>
          </a:xfrm>
          <a:prstGeom prst="rect">
            <a:avLst/>
          </a:prstGeom>
          <a:solidFill>
            <a:srgbClr val="15685D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14" name="任意多边形: 形状 19"/>
          <p:cNvSpPr/>
          <p:nvPr userDrawn="1"/>
        </p:nvSpPr>
        <p:spPr bwMode="auto">
          <a:xfrm flipH="1" flipV="1">
            <a:off x="0" y="0"/>
            <a:ext cx="1089025" cy="685800"/>
          </a:xfrm>
          <a:custGeom>
            <a:avLst/>
            <a:gdLst>
              <a:gd name="connsiteX0" fmla="*/ 5722529 w 5722528"/>
              <a:gd name="connsiteY0" fmla="*/ 0 h 3900744"/>
              <a:gd name="connsiteX1" fmla="*/ 5722529 w 5722528"/>
              <a:gd name="connsiteY1" fmla="*/ 3900744 h 3900744"/>
              <a:gd name="connsiteX2" fmla="*/ 0 w 5722528"/>
              <a:gd name="connsiteY2" fmla="*/ 3900744 h 3900744"/>
              <a:gd name="connsiteX3" fmla="*/ 134285 w 5722528"/>
              <a:gd name="connsiteY3" fmla="*/ 3698700 h 3900744"/>
              <a:gd name="connsiteX4" fmla="*/ 1215036 w 5722528"/>
              <a:gd name="connsiteY4" fmla="*/ 3349435 h 3900744"/>
              <a:gd name="connsiteX5" fmla="*/ 2095283 w 5722528"/>
              <a:gd name="connsiteY5" fmla="*/ 2881284 h 3900744"/>
              <a:gd name="connsiteX6" fmla="*/ 2087275 w 5722528"/>
              <a:gd name="connsiteY6" fmla="*/ 2798742 h 3900744"/>
              <a:gd name="connsiteX7" fmla="*/ 1457120 w 5722528"/>
              <a:gd name="connsiteY7" fmla="*/ 2004117 h 3900744"/>
              <a:gd name="connsiteX8" fmla="*/ 1248608 w 5722528"/>
              <a:gd name="connsiteY8" fmla="*/ 1215036 h 3900744"/>
              <a:gd name="connsiteX9" fmla="*/ 2757778 w 5722528"/>
              <a:gd name="connsiteY9" fmla="*/ 759821 h 3900744"/>
              <a:gd name="connsiteX10" fmla="*/ 5084674 w 5722528"/>
              <a:gd name="connsiteY10" fmla="*/ 795549 h 3900744"/>
              <a:gd name="connsiteX11" fmla="*/ 5722529 w 5722528"/>
              <a:gd name="connsiteY11" fmla="*/ 0 h 390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22528" h="3900744" fill="norm" stroke="1" extrusionOk="0">
                <a:moveTo>
                  <a:pt x="5722529" y="0"/>
                </a:moveTo>
                <a:lnTo>
                  <a:pt x="5722529" y="3900744"/>
                </a:lnTo>
                <a:lnTo>
                  <a:pt x="0" y="3900744"/>
                </a:lnTo>
                <a:cubicBezTo>
                  <a:pt x="55747" y="3834526"/>
                  <a:pt x="95786" y="3763995"/>
                  <a:pt x="134285" y="3698700"/>
                </a:cubicBezTo>
                <a:cubicBezTo>
                  <a:pt x="242699" y="3514828"/>
                  <a:pt x="600896" y="3180346"/>
                  <a:pt x="1215036" y="3349435"/>
                </a:cubicBezTo>
                <a:cubicBezTo>
                  <a:pt x="1815317" y="3514828"/>
                  <a:pt x="2095899" y="3168951"/>
                  <a:pt x="2095283" y="2881284"/>
                </a:cubicBezTo>
                <a:cubicBezTo>
                  <a:pt x="2095283" y="2852949"/>
                  <a:pt x="2092511" y="2825537"/>
                  <a:pt x="2087275" y="2798742"/>
                </a:cubicBezTo>
                <a:cubicBezTo>
                  <a:pt x="2026909" y="2501219"/>
                  <a:pt x="1693967" y="2227413"/>
                  <a:pt x="1457120" y="2004117"/>
                </a:cubicBezTo>
                <a:cubicBezTo>
                  <a:pt x="1220272" y="1781129"/>
                  <a:pt x="1165449" y="1475291"/>
                  <a:pt x="1248608" y="1215036"/>
                </a:cubicBezTo>
                <a:cubicBezTo>
                  <a:pt x="1363797" y="854375"/>
                  <a:pt x="1993337" y="456139"/>
                  <a:pt x="2757778" y="759821"/>
                </a:cubicBezTo>
                <a:cubicBezTo>
                  <a:pt x="3569959" y="1082291"/>
                  <a:pt x="4318384" y="1309591"/>
                  <a:pt x="5084674" y="795549"/>
                </a:cubicBezTo>
                <a:cubicBezTo>
                  <a:pt x="5455498" y="546997"/>
                  <a:pt x="5635366" y="245163"/>
                  <a:pt x="5722529" y="0"/>
                </a:cubicBezTo>
                <a:close/>
              </a:path>
            </a:pathLst>
          </a:custGeom>
          <a:gradFill>
            <a:gsLst>
              <a:gs pos="0">
                <a:srgbClr val="15685D"/>
              </a:gs>
              <a:gs pos="85000">
                <a:srgbClr val="4BB3A4"/>
              </a:gs>
            </a:gsLst>
            <a:lin ang="5400000" scaled="1"/>
          </a:gradFill>
          <a:ln w="3078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_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内容占位符 6"/>
          <p:cNvSpPr>
            <a:spLocks noGrp="1"/>
          </p:cNvSpPr>
          <p:nvPr>
            <p:ph sz="quarter" idx="10"/>
          </p:nvPr>
        </p:nvSpPr>
        <p:spPr bwMode="auto">
          <a:xfrm>
            <a:off x="395288" y="700088"/>
            <a:ext cx="6481761" cy="3959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grpSp>
        <p:nvGrpSpPr>
          <p:cNvPr id="3" name="组合 12"/>
          <p:cNvGrpSpPr/>
          <p:nvPr userDrawn="1"/>
        </p:nvGrpSpPr>
        <p:grpSpPr bwMode="auto">
          <a:xfrm>
            <a:off x="0" y="-35187"/>
            <a:ext cx="9144000" cy="647736"/>
            <a:chOff x="0" y="-35187"/>
            <a:chExt cx="9144000" cy="647736"/>
          </a:xfrm>
        </p:grpSpPr>
        <p:pic>
          <p:nvPicPr>
            <p:cNvPr id="12" name="image 1201"/>
            <p:cNvPicPr>
              <a:picLocks noChangeAspect="1"/>
            </p:cNvPicPr>
            <p:nvPr/>
          </p:nvPicPr>
          <p:blipFill>
            <a:blip r:embed="rId2"/>
            <a:srcRect l="0" t="88334" r="0" b="0"/>
            <a:stretch/>
          </p:blipFill>
          <p:spPr bwMode="auto">
            <a:xfrm>
              <a:off x="0" y="0"/>
              <a:ext cx="9144000" cy="60004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 bwMode="auto">
            <a:xfrm>
              <a:off x="0" y="-35187"/>
              <a:ext cx="9144000" cy="647736"/>
            </a:xfrm>
            <a:prstGeom prst="rect">
              <a:avLst/>
            </a:prstGeom>
            <a:solidFill>
              <a:srgbClr val="15685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395288" y="76828"/>
              <a:ext cx="1620957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sz="2800">
                  <a:solidFill>
                    <a:prstClr val="white"/>
                  </a:solidFill>
                  <a:latin typeface="华文新魏"/>
                  <a:ea typeface="华文新魏"/>
                </a:rPr>
                <a:t>经典例题</a:t>
              </a:r>
              <a:endParaRPr lang="zh-CN" sz="2000">
                <a:latin typeface="华文新魏"/>
                <a:ea typeface="华文新魏"/>
              </a:endParaRPr>
            </a:p>
          </p:txBody>
        </p:sp>
      </p:grpSp>
      <p:pic>
        <p:nvPicPr>
          <p:cNvPr id="15" name="image 110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15685E"/>
              </a:clrFrom>
              <a:clrTo>
                <a:srgbClr val="15685E">
                  <a:alpha val="0"/>
                </a:srgbClr>
              </a:clrTo>
            </a:clrChange>
          </a:blip>
          <a:stretch/>
        </p:blipFill>
        <p:spPr bwMode="auto">
          <a:xfrm>
            <a:off x="6689754" y="2790828"/>
            <a:ext cx="3905959" cy="2197102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 bwMode="auto">
          <a:xfrm>
            <a:off x="6835806" y="2498724"/>
            <a:ext cx="2308194" cy="2644776"/>
          </a:xfrm>
          <a:prstGeom prst="rect">
            <a:avLst/>
          </a:prstGeom>
          <a:solidFill>
            <a:srgbClr val="15685D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2_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内容占位符 6"/>
          <p:cNvSpPr>
            <a:spLocks noGrp="1"/>
          </p:cNvSpPr>
          <p:nvPr>
            <p:ph sz="quarter" idx="10"/>
          </p:nvPr>
        </p:nvSpPr>
        <p:spPr bwMode="auto">
          <a:xfrm>
            <a:off x="395288" y="700088"/>
            <a:ext cx="6481761" cy="3959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grpSp>
        <p:nvGrpSpPr>
          <p:cNvPr id="3" name="组合 12"/>
          <p:cNvGrpSpPr/>
          <p:nvPr userDrawn="1"/>
        </p:nvGrpSpPr>
        <p:grpSpPr bwMode="auto">
          <a:xfrm>
            <a:off x="0" y="-35187"/>
            <a:ext cx="9144000" cy="647736"/>
            <a:chOff x="0" y="-35187"/>
            <a:chExt cx="9144000" cy="647736"/>
          </a:xfrm>
        </p:grpSpPr>
        <p:pic>
          <p:nvPicPr>
            <p:cNvPr id="12" name="image 1201"/>
            <p:cNvPicPr>
              <a:picLocks noChangeAspect="1"/>
            </p:cNvPicPr>
            <p:nvPr/>
          </p:nvPicPr>
          <p:blipFill>
            <a:blip r:embed="rId2"/>
            <a:srcRect l="0" t="88334" r="0" b="0"/>
            <a:stretch/>
          </p:blipFill>
          <p:spPr bwMode="auto">
            <a:xfrm>
              <a:off x="0" y="0"/>
              <a:ext cx="9144000" cy="60004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 bwMode="auto">
            <a:xfrm>
              <a:off x="0" y="-35187"/>
              <a:ext cx="9144000" cy="647736"/>
            </a:xfrm>
            <a:prstGeom prst="rect">
              <a:avLst/>
            </a:prstGeom>
            <a:solidFill>
              <a:srgbClr val="15685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395288" y="76828"/>
              <a:ext cx="1620957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sz="2800">
                  <a:solidFill>
                    <a:prstClr val="white"/>
                  </a:solidFill>
                  <a:latin typeface="华文新魏"/>
                  <a:ea typeface="华文新魏"/>
                </a:rPr>
                <a:t>经典例题</a:t>
              </a:r>
              <a:endParaRPr lang="zh-CN" sz="2000">
                <a:latin typeface="华文新魏"/>
                <a:ea typeface="华文新魏"/>
              </a:endParaRPr>
            </a:p>
          </p:txBody>
        </p:sp>
      </p:grpSp>
      <p:pic>
        <p:nvPicPr>
          <p:cNvPr id="15" name="image 110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15685E"/>
              </a:clrFrom>
              <a:clrTo>
                <a:srgbClr val="15685E">
                  <a:alpha val="0"/>
                </a:srgbClr>
              </a:clrTo>
            </a:clrChange>
          </a:blip>
          <a:stretch/>
        </p:blipFill>
        <p:spPr bwMode="auto">
          <a:xfrm>
            <a:off x="6689754" y="2790828"/>
            <a:ext cx="3905959" cy="2197102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 bwMode="auto">
          <a:xfrm>
            <a:off x="6835806" y="2498724"/>
            <a:ext cx="2308194" cy="2644776"/>
          </a:xfrm>
          <a:prstGeom prst="rect">
            <a:avLst/>
          </a:prstGeom>
          <a:solidFill>
            <a:srgbClr val="15685D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 bwMode="auto">
          <a:xfrm>
            <a:off x="400051" y="628650"/>
            <a:ext cx="6477000" cy="4029075"/>
          </a:xfrm>
          <a:prstGeom prst="rect">
            <a:avLst/>
          </a:prstGeom>
        </p:spPr>
        <p:txBody>
          <a:bodyPr/>
          <a:lstStyle>
            <a:lvl1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9" name="Title 1"/>
          <p:cNvSpPr txBox="1"/>
          <p:nvPr userDrawn="1"/>
        </p:nvSpPr>
        <p:spPr bwMode="auto">
          <a:xfrm>
            <a:off x="-1224644" y="2931790"/>
            <a:ext cx="529770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U.S. 101"/>
                <a:ea typeface="Roboto"/>
                <a:cs typeface="Open Sans Light"/>
              </a:defRPr>
            </a:lvl1pPr>
          </a:lstStyle>
          <a:p>
            <a:pPr marL="0" algn="l" defTabSz="914400">
              <a:spcBef>
                <a:spcPts val="0"/>
              </a:spcBef>
              <a:buNone/>
              <a:defRPr/>
            </a:pPr>
            <a:endParaRPr lang="zh-CN" sz="2000" b="0">
              <a:solidFill>
                <a:schemeClr val="bg1"/>
              </a:solidFill>
              <a:latin typeface="方正少儿简体"/>
              <a:ea typeface="方正少儿简体"/>
              <a:cs typeface="Open Sans Light"/>
            </a:endParaRPr>
          </a:p>
        </p:txBody>
      </p:sp>
      <p:sp>
        <p:nvSpPr>
          <p:cNvPr id="6" name="PA-文本框 23"/>
          <p:cNvSpPr txBox="1"/>
          <p:nvPr userDrawn="1"/>
        </p:nvSpPr>
        <p:spPr bwMode="auto">
          <a:xfrm>
            <a:off x="879869" y="291926"/>
            <a:ext cx="326350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sz="1800">
                <a:solidFill>
                  <a:schemeClr val="bg1"/>
                </a:solidFill>
                <a:latin typeface="方正少儿简体"/>
                <a:ea typeface="方正少儿简体"/>
              </a:rPr>
              <a:t>民法的概念与基本原则</a:t>
            </a:r>
            <a:endParaRPr lang="zh-CN" sz="1800">
              <a:solidFill>
                <a:schemeClr val="bg1"/>
              </a:solidFill>
              <a:latin typeface="方正少儿简体"/>
              <a:ea typeface="方正少儿简体"/>
            </a:endParaRPr>
          </a:p>
        </p:txBody>
      </p:sp>
      <p:pic>
        <p:nvPicPr>
          <p:cNvPr id="8" name="图片 7" descr="嗯嗯嗯嗯所错"/>
          <p:cNvPicPr>
            <a:picLocks noChangeAspect="1"/>
          </p:cNvPicPr>
          <p:nvPr userDrawn="1"/>
        </p:nvPicPr>
        <p:blipFill>
          <a:blip r:embed="rId2">
            <a:alphaModFix amt="63000"/>
          </a:blip>
          <a:stretch/>
        </p:blipFill>
        <p:spPr bwMode="auto">
          <a:xfrm rot="14399999">
            <a:off x="133426" y="-37331"/>
            <a:ext cx="844079" cy="8521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6_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 l="16104" t="20629" r="15373" b="10370"/>
          <a:stretch/>
        </p:blipFill>
        <p:spPr bwMode="auto">
          <a:xfrm flipH="1">
            <a:off x="0" y="0"/>
            <a:ext cx="9144000" cy="517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 userDrawn="1"/>
        </p:nvSpPr>
        <p:spPr bwMode="auto">
          <a:xfrm>
            <a:off x="-9461" y="0"/>
            <a:ext cx="9180000" cy="5220000"/>
          </a:xfrm>
          <a:prstGeom prst="rect">
            <a:avLst/>
          </a:prstGeom>
          <a:gradFill>
            <a:gsLst>
              <a:gs pos="0">
                <a:srgbClr val="15685D">
                  <a:alpha val="90000"/>
                </a:srgbClr>
              </a:gs>
              <a:gs pos="0">
                <a:srgbClr val="176F62">
                  <a:alpha val="90000"/>
                </a:srgbClr>
              </a:gs>
              <a:gs pos="50000">
                <a:srgbClr val="15655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grpSp>
        <p:nvGrpSpPr>
          <p:cNvPr id="2" name="组合 8"/>
          <p:cNvGrpSpPr/>
          <p:nvPr userDrawn="1"/>
        </p:nvGrpSpPr>
        <p:grpSpPr bwMode="auto">
          <a:xfrm>
            <a:off x="-1" y="0"/>
            <a:ext cx="2052604" cy="673074"/>
            <a:chOff x="-1" y="0"/>
            <a:chExt cx="2052604" cy="673074"/>
          </a:xfrm>
        </p:grpSpPr>
        <p:pic>
          <p:nvPicPr>
            <p:cNvPr id="10" name="image 10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15685E"/>
                </a:clrFrom>
                <a:clrTo>
                  <a:srgbClr val="15685E">
                    <a:alpha val="0"/>
                  </a:srgbClr>
                </a:clrTo>
              </a:clrChange>
              <a:lum bright="20000" contrast="10000"/>
            </a:blip>
            <a:srcRect l="0" t="84784" r="72761" b="0"/>
            <a:stretch/>
          </p:blipFill>
          <p:spPr bwMode="auto">
            <a:xfrm>
              <a:off x="1" y="126912"/>
              <a:ext cx="1738226" cy="54616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 bwMode="auto">
            <a:xfrm>
              <a:off x="1395369" y="0"/>
              <a:ext cx="657234" cy="673074"/>
            </a:xfrm>
            <a:prstGeom prst="rect">
              <a:avLst/>
            </a:prstGeom>
            <a:solidFill>
              <a:srgbClr val="156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-1" y="563535"/>
              <a:ext cx="1395369" cy="109539"/>
            </a:xfrm>
            <a:prstGeom prst="rect">
              <a:avLst/>
            </a:prstGeom>
            <a:solidFill>
              <a:srgbClr val="156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sp>
        <p:nvSpPr>
          <p:cNvPr id="13" name="矩形 12"/>
          <p:cNvSpPr/>
          <p:nvPr userDrawn="1"/>
        </p:nvSpPr>
        <p:spPr bwMode="auto">
          <a:xfrm>
            <a:off x="1271587" y="242372"/>
            <a:ext cx="2031325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indent="0" algn="l" defTabSz="647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zh-CN" sz="1800" b="1" i="0" u="none">
                <a:solidFill>
                  <a:schemeClr val="bg1"/>
                </a:solidFill>
                <a:latin typeface="微软雅黑"/>
                <a:ea typeface="微软雅黑"/>
                <a:cs typeface="+mn-ea"/>
              </a:rPr>
              <a:t>手太阴肺经、腧穴</a:t>
            </a:r>
            <a:endParaRPr lang="zh-CN" sz="1800" b="1" i="0" u="none">
              <a:solidFill>
                <a:schemeClr val="bg1"/>
              </a:solidFill>
              <a:latin typeface="微软雅黑"/>
              <a:ea typeface="微软雅黑"/>
              <a:cs typeface="+mn-ea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 bwMode="auto">
          <a:xfrm>
            <a:off x="395288" y="700088"/>
            <a:ext cx="6481761" cy="3959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467995">
              <a:lnSpc>
                <a:spcPct val="14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3_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0800000">
            <a:off x="-272514" y="0"/>
            <a:ext cx="1252131" cy="1002059"/>
          </a:xfrm>
          <a:prstGeom prst="rect">
            <a:avLst/>
          </a:prstGeom>
        </p:spPr>
      </p:pic>
      <p:sp>
        <p:nvSpPr>
          <p:cNvPr id="7" name="文本占位符 7"/>
          <p:cNvSpPr>
            <a:spLocks noGrp="1"/>
          </p:cNvSpPr>
          <p:nvPr>
            <p:ph type="body" sz="quarter" idx="10"/>
          </p:nvPr>
        </p:nvSpPr>
        <p:spPr bwMode="auto">
          <a:xfrm>
            <a:off x="390557" y="627063"/>
            <a:ext cx="6486493" cy="4032250"/>
          </a:xfrm>
          <a:prstGeom prst="rect">
            <a:avLst/>
          </a:prstGeom>
        </p:spPr>
        <p:txBody>
          <a:bodyPr/>
          <a:lstStyle>
            <a:lvl1pPr marL="0" indent="467995">
              <a:lnSpc>
                <a:spcPct val="14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1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12" name="矩形 11"/>
          <p:cNvSpPr/>
          <p:nvPr userDrawn="1"/>
        </p:nvSpPr>
        <p:spPr bwMode="auto">
          <a:xfrm>
            <a:off x="857224" y="23071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6724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800" b="1">
                <a:solidFill>
                  <a:schemeClr val="bg1"/>
                </a:solidFill>
                <a:latin typeface="微软雅黑"/>
                <a:ea typeface="微软雅黑"/>
                <a:cs typeface="+mn-cs"/>
              </a:rPr>
              <a:t>常用的药物结构与作用</a:t>
            </a:r>
            <a:endParaRPr lang="zh-CN" sz="1800" b="1">
              <a:solidFill>
                <a:schemeClr val="bg1"/>
              </a:solidFill>
              <a:latin typeface="微软雅黑"/>
              <a:ea typeface="微软雅黑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819147" y="4032269"/>
            <a:ext cx="1061387" cy="9430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 bwMode="auto">
          <a:xfrm>
            <a:off x="400051" y="628650"/>
            <a:ext cx="6477000" cy="4029075"/>
          </a:xfrm>
          <a:prstGeom prst="rect">
            <a:avLst/>
          </a:prstGeom>
        </p:spPr>
        <p:txBody>
          <a:bodyPr/>
          <a:lstStyle>
            <a:lvl1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PA-文本框 23"/>
          <p:cNvSpPr txBox="1"/>
          <p:nvPr userDrawn="1"/>
        </p:nvSpPr>
        <p:spPr bwMode="auto">
          <a:xfrm>
            <a:off x="879869" y="291926"/>
            <a:ext cx="326350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sz="1800">
                <a:solidFill>
                  <a:schemeClr val="bg1"/>
                </a:solidFill>
                <a:latin typeface="方正少儿简体"/>
                <a:ea typeface="方正少儿简体"/>
              </a:rPr>
              <a:t>民事主体</a:t>
            </a:r>
            <a:endParaRPr lang="zh-CN" sz="1800">
              <a:solidFill>
                <a:schemeClr val="bg1"/>
              </a:solidFill>
              <a:latin typeface="方正少儿简体"/>
              <a:ea typeface="方正少儿简体"/>
            </a:endParaRPr>
          </a:p>
        </p:txBody>
      </p:sp>
      <p:pic>
        <p:nvPicPr>
          <p:cNvPr id="8" name="图片 7" descr="嗯嗯嗯嗯所错"/>
          <p:cNvPicPr>
            <a:picLocks noChangeAspect="1"/>
          </p:cNvPicPr>
          <p:nvPr userDrawn="1"/>
        </p:nvPicPr>
        <p:blipFill>
          <a:blip r:embed="rId2">
            <a:alphaModFix amt="63000"/>
          </a:blip>
          <a:stretch/>
        </p:blipFill>
        <p:spPr bwMode="auto">
          <a:xfrm rot="14399999">
            <a:off x="133426" y="-37331"/>
            <a:ext cx="844079" cy="8521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_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 bwMode="auto">
          <a:xfrm>
            <a:off x="400051" y="628650"/>
            <a:ext cx="6477000" cy="4029075"/>
          </a:xfrm>
          <a:prstGeom prst="rect">
            <a:avLst/>
          </a:prstGeom>
        </p:spPr>
        <p:txBody>
          <a:bodyPr/>
          <a:lstStyle>
            <a:lvl1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9" name="Title 1"/>
          <p:cNvSpPr txBox="1"/>
          <p:nvPr userDrawn="1"/>
        </p:nvSpPr>
        <p:spPr bwMode="auto">
          <a:xfrm>
            <a:off x="-1098145" y="2247714"/>
            <a:ext cx="149819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U.S. 101"/>
                <a:ea typeface="Roboto"/>
                <a:cs typeface="Open Sans Light"/>
              </a:defRPr>
            </a:lvl1pPr>
          </a:lstStyle>
          <a:p>
            <a:pPr marL="0" algn="l" defTabSz="914400">
              <a:spcBef>
                <a:spcPts val="0"/>
              </a:spcBef>
              <a:buNone/>
              <a:defRPr/>
            </a:pPr>
            <a:endParaRPr lang="zh-CN" sz="2000" b="0">
              <a:solidFill>
                <a:schemeClr val="bg1"/>
              </a:solidFill>
              <a:latin typeface="方正少儿简体"/>
              <a:ea typeface="方正少儿简体"/>
              <a:cs typeface="Open Sans Light"/>
            </a:endParaRPr>
          </a:p>
        </p:txBody>
      </p:sp>
      <p:sp>
        <p:nvSpPr>
          <p:cNvPr id="10" name="PA-文本框 23"/>
          <p:cNvSpPr txBox="1"/>
          <p:nvPr userDrawn="1"/>
        </p:nvSpPr>
        <p:spPr bwMode="auto">
          <a:xfrm>
            <a:off x="879869" y="291926"/>
            <a:ext cx="326350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algn="l" defTabSz="914400">
              <a:spcBef>
                <a:spcPts val="0"/>
              </a:spcBef>
              <a:buNone/>
              <a:defRPr/>
            </a:pPr>
            <a:r>
              <a:rPr lang="zh-CN" sz="1800" b="0">
                <a:solidFill>
                  <a:schemeClr val="bg1"/>
                </a:solidFill>
                <a:latin typeface="方正少儿简体"/>
                <a:ea typeface="方正少儿简体"/>
                <a:cs typeface="Open Sans Light"/>
              </a:rPr>
              <a:t>民事法律行为</a:t>
            </a:r>
            <a:endParaRPr lang="zh-CN" sz="1800" b="0">
              <a:solidFill>
                <a:schemeClr val="bg1"/>
              </a:solidFill>
              <a:latin typeface="方正少儿简体"/>
              <a:ea typeface="方正少儿简体"/>
              <a:cs typeface="Open Sans Light"/>
            </a:endParaRPr>
          </a:p>
        </p:txBody>
      </p:sp>
      <p:pic>
        <p:nvPicPr>
          <p:cNvPr id="12" name="图片 11" descr="嗯嗯嗯嗯所错"/>
          <p:cNvPicPr>
            <a:picLocks noChangeAspect="1"/>
          </p:cNvPicPr>
          <p:nvPr userDrawn="1"/>
        </p:nvPicPr>
        <p:blipFill>
          <a:blip r:embed="rId2">
            <a:alphaModFix amt="63000"/>
          </a:blip>
          <a:stretch/>
        </p:blipFill>
        <p:spPr bwMode="auto">
          <a:xfrm rot="14399999">
            <a:off x="133426" y="-37331"/>
            <a:ext cx="844079" cy="8521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8_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 bwMode="auto">
          <a:xfrm>
            <a:off x="400051" y="628650"/>
            <a:ext cx="6477000" cy="4029075"/>
          </a:xfrm>
          <a:prstGeom prst="rect">
            <a:avLst/>
          </a:prstGeom>
        </p:spPr>
        <p:txBody>
          <a:bodyPr/>
          <a:lstStyle>
            <a:lvl1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PA-文本框 23"/>
          <p:cNvSpPr txBox="1"/>
          <p:nvPr userDrawn="1"/>
        </p:nvSpPr>
        <p:spPr bwMode="auto">
          <a:xfrm>
            <a:off x="879869" y="291926"/>
            <a:ext cx="326350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sz="1800">
                <a:solidFill>
                  <a:schemeClr val="bg1"/>
                </a:solidFill>
                <a:latin typeface="方正少儿简体"/>
                <a:ea typeface="方正少儿简体"/>
              </a:rPr>
              <a:t>代　理</a:t>
            </a:r>
            <a:endParaRPr lang="zh-CN" sz="1800">
              <a:solidFill>
                <a:schemeClr val="bg1"/>
              </a:solidFill>
              <a:latin typeface="方正少儿简体"/>
              <a:ea typeface="方正少儿简体"/>
            </a:endParaRPr>
          </a:p>
        </p:txBody>
      </p:sp>
      <p:pic>
        <p:nvPicPr>
          <p:cNvPr id="8" name="图片 7" descr="嗯嗯嗯嗯所错"/>
          <p:cNvPicPr>
            <a:picLocks noChangeAspect="1"/>
          </p:cNvPicPr>
          <p:nvPr userDrawn="1"/>
        </p:nvPicPr>
        <p:blipFill>
          <a:blip r:embed="rId2">
            <a:alphaModFix amt="63000"/>
          </a:blip>
          <a:stretch/>
        </p:blipFill>
        <p:spPr bwMode="auto">
          <a:xfrm rot="14399999">
            <a:off x="133426" y="-37331"/>
            <a:ext cx="844079" cy="8521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9_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 bwMode="auto">
          <a:xfrm>
            <a:off x="400051" y="628650"/>
            <a:ext cx="6477000" cy="4029075"/>
          </a:xfrm>
          <a:prstGeom prst="rect">
            <a:avLst/>
          </a:prstGeom>
        </p:spPr>
        <p:txBody>
          <a:bodyPr/>
          <a:lstStyle>
            <a:lvl1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9" name="Title 1"/>
          <p:cNvSpPr txBox="1"/>
          <p:nvPr userDrawn="1"/>
        </p:nvSpPr>
        <p:spPr bwMode="auto">
          <a:xfrm>
            <a:off x="-1104496" y="2787774"/>
            <a:ext cx="149819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U.S. 101"/>
                <a:ea typeface="Roboto"/>
                <a:cs typeface="Open Sans Light"/>
              </a:defRPr>
            </a:lvl1pPr>
          </a:lstStyle>
          <a:p>
            <a:pPr marL="0" algn="l" defTabSz="914400">
              <a:spcBef>
                <a:spcPts val="0"/>
              </a:spcBef>
              <a:buNone/>
              <a:defRPr/>
            </a:pPr>
            <a:endParaRPr lang="zh-CN" sz="2000" b="0">
              <a:solidFill>
                <a:schemeClr val="bg1"/>
              </a:solidFill>
              <a:latin typeface="方正少儿简体"/>
              <a:ea typeface="方正少儿简体"/>
              <a:cs typeface="Open Sans Light"/>
            </a:endParaRPr>
          </a:p>
        </p:txBody>
      </p:sp>
      <p:sp>
        <p:nvSpPr>
          <p:cNvPr id="6" name="PA-文本框 23"/>
          <p:cNvSpPr txBox="1"/>
          <p:nvPr userDrawn="1"/>
        </p:nvSpPr>
        <p:spPr bwMode="auto">
          <a:xfrm>
            <a:off x="879869" y="291926"/>
            <a:ext cx="43128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sz="1800">
                <a:solidFill>
                  <a:schemeClr val="bg1"/>
                </a:solidFill>
                <a:latin typeface="方正少儿简体"/>
                <a:ea typeface="方正少儿简体"/>
              </a:rPr>
              <a:t>民事权利、民事义务和民事责任</a:t>
            </a:r>
            <a:endParaRPr lang="zh-CN" sz="1800">
              <a:solidFill>
                <a:schemeClr val="bg1"/>
              </a:solidFill>
              <a:latin typeface="方正少儿简体"/>
              <a:ea typeface="方正少儿简体"/>
            </a:endParaRPr>
          </a:p>
        </p:txBody>
      </p:sp>
      <p:pic>
        <p:nvPicPr>
          <p:cNvPr id="8" name="图片 7" descr="嗯嗯嗯嗯所错"/>
          <p:cNvPicPr>
            <a:picLocks noChangeAspect="1"/>
          </p:cNvPicPr>
          <p:nvPr userDrawn="1"/>
        </p:nvPicPr>
        <p:blipFill>
          <a:blip r:embed="rId2">
            <a:alphaModFix amt="63000"/>
          </a:blip>
          <a:stretch/>
        </p:blipFill>
        <p:spPr bwMode="auto">
          <a:xfrm rot="14399999">
            <a:off x="133426" y="-37331"/>
            <a:ext cx="844079" cy="8521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0_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 bwMode="auto">
          <a:xfrm>
            <a:off x="400051" y="628650"/>
            <a:ext cx="6477000" cy="4029075"/>
          </a:xfrm>
          <a:prstGeom prst="rect">
            <a:avLst/>
          </a:prstGeom>
        </p:spPr>
        <p:txBody>
          <a:bodyPr/>
          <a:lstStyle>
            <a:lvl1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1pPr>
            <a:lvl2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2pPr>
            <a:lvl3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3pPr>
            <a:lvl4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4pPr>
            <a:lvl5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/>
                <a:ea typeface="微软雅黑"/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9" name="Title 1"/>
          <p:cNvSpPr txBox="1"/>
          <p:nvPr userDrawn="1"/>
        </p:nvSpPr>
        <p:spPr bwMode="auto">
          <a:xfrm>
            <a:off x="-1104496" y="2787774"/>
            <a:ext cx="149819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U.S. 101"/>
                <a:ea typeface="Roboto"/>
                <a:cs typeface="Open Sans Light"/>
              </a:defRPr>
            </a:lvl1pPr>
          </a:lstStyle>
          <a:p>
            <a:pPr marL="0" algn="l" defTabSz="914400">
              <a:spcBef>
                <a:spcPts val="0"/>
              </a:spcBef>
              <a:buNone/>
              <a:defRPr/>
            </a:pPr>
            <a:endParaRPr lang="zh-CN" sz="2000" b="0">
              <a:solidFill>
                <a:schemeClr val="bg1"/>
              </a:solidFill>
              <a:latin typeface="方正少儿简体"/>
              <a:ea typeface="方正少儿简体"/>
              <a:cs typeface="Open Sans Light"/>
            </a:endParaRPr>
          </a:p>
        </p:txBody>
      </p:sp>
      <p:sp>
        <p:nvSpPr>
          <p:cNvPr id="6" name="PA-文本框 23"/>
          <p:cNvSpPr txBox="1"/>
          <p:nvPr userDrawn="1"/>
        </p:nvSpPr>
        <p:spPr bwMode="auto">
          <a:xfrm>
            <a:off x="879869" y="291926"/>
            <a:ext cx="43128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sz="1800">
                <a:solidFill>
                  <a:schemeClr val="bg1"/>
                </a:solidFill>
                <a:latin typeface="方正少儿简体"/>
                <a:ea typeface="方正少儿简体"/>
              </a:rPr>
              <a:t>诉讼时效</a:t>
            </a:r>
            <a:endParaRPr lang="zh-CN" sz="1800">
              <a:solidFill>
                <a:schemeClr val="bg1"/>
              </a:solidFill>
              <a:latin typeface="方正少儿简体"/>
              <a:ea typeface="方正少儿简体"/>
            </a:endParaRPr>
          </a:p>
        </p:txBody>
      </p:sp>
      <p:pic>
        <p:nvPicPr>
          <p:cNvPr id="8" name="图片 7" descr="嗯嗯嗯嗯所错"/>
          <p:cNvPicPr>
            <a:picLocks noChangeAspect="1"/>
          </p:cNvPicPr>
          <p:nvPr userDrawn="1"/>
        </p:nvPicPr>
        <p:blipFill>
          <a:blip r:embed="rId2">
            <a:alphaModFix amt="63000"/>
          </a:blip>
          <a:stretch/>
        </p:blipFill>
        <p:spPr bwMode="auto">
          <a:xfrm rot="14399999">
            <a:off x="133426" y="-37331"/>
            <a:ext cx="844079" cy="8521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自定义版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文本占位符 2"/>
          <p:cNvSpPr>
            <a:spLocks noGrp="1"/>
          </p:cNvSpPr>
          <p:nvPr>
            <p:ph type="body" sz="quarter" idx="10"/>
          </p:nvPr>
        </p:nvSpPr>
        <p:spPr bwMode="auto">
          <a:xfrm>
            <a:off x="400051" y="732903"/>
            <a:ext cx="6477000" cy="3934347"/>
          </a:xfrm>
          <a:prstGeom prst="rect">
            <a:avLst/>
          </a:prstGeom>
        </p:spPr>
        <p:txBody>
          <a:bodyPr/>
          <a:lstStyle>
            <a:lvl1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楷体"/>
                <a:ea typeface="楷体"/>
              </a:defRPr>
            </a:lvl1pPr>
            <a:lvl2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楷体"/>
                <a:ea typeface="楷体"/>
              </a:defRPr>
            </a:lvl2pPr>
            <a:lvl3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楷体"/>
                <a:ea typeface="楷体"/>
              </a:defRPr>
            </a:lvl3pPr>
            <a:lvl4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楷体"/>
                <a:ea typeface="楷体"/>
              </a:defRPr>
            </a:lvl4pPr>
            <a:lvl5pPr marL="0" indent="467995">
              <a:lnSpc>
                <a:spcPct val="139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楷体"/>
                <a:ea typeface="楷体"/>
              </a:defRPr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PA-文本框 23"/>
          <p:cNvSpPr txBox="1"/>
          <p:nvPr userDrawn="1"/>
        </p:nvSpPr>
        <p:spPr bwMode="auto">
          <a:xfrm>
            <a:off x="851283" y="291926"/>
            <a:ext cx="200620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sz="1800">
                <a:solidFill>
                  <a:schemeClr val="bg1"/>
                </a:solidFill>
                <a:latin typeface="方正少儿简体"/>
                <a:ea typeface="方正少儿简体"/>
              </a:rPr>
              <a:t>经典例题</a:t>
            </a:r>
            <a:endParaRPr lang="zh-CN" sz="1800">
              <a:solidFill>
                <a:schemeClr val="bg1"/>
              </a:solidFill>
              <a:latin typeface="方正少儿简体"/>
              <a:ea typeface="方正少儿简体"/>
            </a:endParaRPr>
          </a:p>
        </p:txBody>
      </p:sp>
      <p:pic>
        <p:nvPicPr>
          <p:cNvPr id="9" name="图片 8" descr="嗯嗯嗯嗯所错"/>
          <p:cNvPicPr>
            <a:picLocks noChangeAspect="1"/>
          </p:cNvPicPr>
          <p:nvPr userDrawn="1"/>
        </p:nvPicPr>
        <p:blipFill>
          <a:blip r:embed="rId2">
            <a:alphaModFix amt="63000"/>
          </a:blip>
          <a:stretch/>
        </p:blipFill>
        <p:spPr bwMode="auto">
          <a:xfrm rot="14399999">
            <a:off x="133426" y="-37331"/>
            <a:ext cx="844079" cy="8521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0820CF-B880-4189-942D-D702A7CBA730}" type="datetimeFigureOut">
              <a:rPr lang="zh-CN"/>
              <a:t/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913308-F349-4B6D-A68A-DD1791B4A57B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07443C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3"/>
          <a:stretch/>
        </p:blipFill>
        <p:spPr bwMode="auto">
          <a:xfrm>
            <a:off x="0" y="0"/>
            <a:ext cx="915511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2" name="文本占位符 1"/>
          <p:cNvSpPr>
            <a:spLocks noGrp="1"/>
          </p:cNvSpPr>
          <p:nvPr>
            <p:ph type="body" sz="quarter" idx="10"/>
          </p:nvPr>
        </p:nvSpPr>
        <p:spPr bwMode="auto"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indent="467995">
              <a:lnSpc>
                <a:spcPct val="140000"/>
              </a:lnSpc>
              <a:defRPr/>
            </a:pPr>
            <a:r>
              <a:rPr lang="zh-CN">
                <a:solidFill>
                  <a:srgbClr val="FFFF00"/>
                </a:solidFill>
              </a:rPr>
              <a:t>（一）民法的概念和调整对象</a:t>
            </a:r>
            <a:endParaRPr lang="en-US">
              <a:solidFill>
                <a:srgbClr val="FFFF00"/>
              </a:solidFill>
            </a:endParaRPr>
          </a:p>
        </p:txBody>
      </p:sp>
      <p:graphicFrame>
        <p:nvGraphicFramePr>
          <p:cNvPr id="4" name="表格 3"/>
          <p:cNvGraphicFramePr>
            <a:graphicFrameLocks xmlns:a="http://schemas.openxmlformats.org/drawingml/2006/main" noGrp="1"/>
          </p:cNvGraphicFramePr>
          <p:nvPr/>
        </p:nvGraphicFramePr>
        <p:xfrm>
          <a:off x="400051" y="1184256"/>
          <a:ext cx="6472268" cy="1886928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031831"/>
                <a:gridCol w="5440437"/>
              </a:tblGrid>
              <a:tr h="360363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概念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民法是调整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00FFFF"/>
                          </a:solidFill>
                          <a:latin typeface="微软雅黑"/>
                          <a:ea typeface="微软雅黑"/>
                        </a:rPr>
                        <a:t>平等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主体的自然人、法人和非法人组织之间的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人身关系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和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财产关系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的法律规范的总称。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709613">
                <a:tc rowSpan="2">
                  <a:txBody>
                    <a:bodyPr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调整对象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民事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人身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关系：平等主体之间基于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人格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和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身份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而发生的、与人身不可分离、不具有直接财产内容的权利义务关系。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500659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民事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财产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关系：财产归属关系、财产流转关系。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34" name="墨迹 1033"/>
          <p:cNvPicPr/>
          <p:nvPr/>
        </p:nvPicPr>
        <p:blipFill>
          <a:blip r:embed="rId2"/>
          <a:stretch/>
        </p:blipFill>
        <p:spPr bwMode="auto">
          <a:xfrm>
            <a:off x="3335338" y="3125788"/>
            <a:ext cx="77788" cy="12700"/>
          </a:xfrm>
          <a:prstGeom prst="rect">
            <a:avLst/>
          </a:prstGeom>
        </p:spPr>
      </p:pic>
      <p:pic>
        <p:nvPicPr>
          <p:cNvPr id="1036" name="墨迹 1035"/>
          <p:cNvPicPr/>
          <p:nvPr/>
        </p:nvPicPr>
        <p:blipFill>
          <a:blip r:embed="rId3"/>
          <a:stretch/>
        </p:blipFill>
        <p:spPr bwMode="auto">
          <a:xfrm>
            <a:off x="3624263" y="3044825"/>
            <a:ext cx="26988" cy="49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2"/>
          <p:cNvGraphicFramePr>
            <a:graphicFrameLocks xmlns:a="http://schemas.openxmlformats.org/drawingml/2006/main"/>
          </p:cNvGraphicFramePr>
          <p:nvPr/>
        </p:nvGraphicFramePr>
        <p:xfrm>
          <a:off x="395288" y="857250"/>
          <a:ext cx="6462728" cy="324982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648072"/>
                <a:gridCol w="864096"/>
                <a:gridCol w="1702542"/>
                <a:gridCol w="3248018"/>
              </a:tblGrid>
              <a:tr h="504056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defRPr/>
                      </a:pP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6005" marR="86005" marT="46112" marB="46112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 gridSpan="2">
                  <a:txBody>
                    <a:bodyPr/>
                    <a:p>
                      <a:pPr marL="0" marR="0" lvl="0" indent="0" algn="ctr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药物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最易考典型不良反应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6005" marR="86005" marT="46112" marB="46112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287631">
                <a:tc rowSpan="2"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21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T="46361" marB="46361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咪唑类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T="46361" marB="46361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咪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－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康唑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、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益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－、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酮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－、克霉唑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T="46361" marB="46361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严重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肝毒性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宋体"/>
                      </a:endParaRPr>
                    </a:p>
                  </a:txBody>
                  <a:tcPr marT="46361" marB="46361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1098949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三唑类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T="46361" marB="46361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氟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－</a:t>
                      </a:r>
                      <a:r>
                        <a:rPr lang="zh-CN" sz="1600" b="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康唑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、</a:t>
                      </a:r>
                      <a:endParaRPr lang="en-US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伊曲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－、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伏立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－、</a:t>
                      </a:r>
                      <a:endParaRPr lang="en-US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泊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沙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－、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艾沙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－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T="46361" marB="46361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过敏、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肝毒性、胃肠道、肝药酶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抑制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剂</a:t>
                      </a:r>
                      <a:r>
                        <a:rPr lang="zh-CN" sz="1600" b="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（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伊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曲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——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负性肌力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——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心衰，伊人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心碎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TANG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；</a:t>
                      </a:r>
                      <a:endParaRPr lang="en-US" sz="1600" b="0" i="0" u="none" strike="noStrike" cap="none">
                        <a:ln>
                          <a:noFill/>
                        </a:ln>
                        <a:solidFill>
                          <a:srgbClr val="FFFF00"/>
                        </a:solidFill>
                        <a:latin typeface="微软雅黑"/>
                        <a:ea typeface="微软雅黑"/>
                        <a:cs typeface="宋体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伏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立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——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视觉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、心律失常、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QT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间期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延长，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伏案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伤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眼又伤心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TANG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）</a:t>
                      </a:r>
                      <a:endParaRPr lang="zh-CN" sz="1600" b="0">
                        <a:solidFill>
                          <a:srgbClr val="FFFF00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T="46361" marB="46361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9089" name="墨迹 89088"/>
          <p:cNvPicPr/>
          <p:nvPr/>
        </p:nvPicPr>
        <p:blipFill>
          <a:blip r:embed="rId2"/>
          <a:stretch/>
        </p:blipFill>
        <p:spPr bwMode="auto">
          <a:xfrm>
            <a:off x="5873750" y="1954213"/>
            <a:ext cx="73025" cy="66675"/>
          </a:xfrm>
          <a:prstGeom prst="rect">
            <a:avLst/>
          </a:prstGeom>
        </p:spPr>
      </p:pic>
      <p:pic>
        <p:nvPicPr>
          <p:cNvPr id="89092" name="墨迹 89091"/>
          <p:cNvPicPr/>
          <p:nvPr/>
        </p:nvPicPr>
        <p:blipFill>
          <a:blip r:embed="rId3"/>
          <a:stretch/>
        </p:blipFill>
        <p:spPr bwMode="auto">
          <a:xfrm>
            <a:off x="3217863" y="2082800"/>
            <a:ext cx="2419350" cy="1392238"/>
          </a:xfrm>
          <a:prstGeom prst="rect">
            <a:avLst/>
          </a:prstGeom>
        </p:spPr>
      </p:pic>
      <p:pic>
        <p:nvPicPr>
          <p:cNvPr id="89095" name="墨迹 89094"/>
          <p:cNvPicPr/>
          <p:nvPr/>
        </p:nvPicPr>
        <p:blipFill>
          <a:blip r:embed="rId4"/>
          <a:stretch/>
        </p:blipFill>
        <p:spPr bwMode="auto">
          <a:xfrm>
            <a:off x="4546600" y="2538413"/>
            <a:ext cx="519113" cy="22225"/>
          </a:xfrm>
          <a:prstGeom prst="rect">
            <a:avLst/>
          </a:prstGeom>
        </p:spPr>
      </p:pic>
      <p:pic>
        <p:nvPicPr>
          <p:cNvPr id="89097" name="墨迹 89096"/>
          <p:cNvPicPr/>
          <p:nvPr/>
        </p:nvPicPr>
        <p:blipFill>
          <a:blip r:embed="rId5"/>
          <a:stretch/>
        </p:blipFill>
        <p:spPr bwMode="auto">
          <a:xfrm>
            <a:off x="6727825" y="2590800"/>
            <a:ext cx="61913" cy="423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2"/>
          <p:cNvGraphicFramePr>
            <a:graphicFrameLocks xmlns:a="http://schemas.openxmlformats.org/drawingml/2006/main" noGrp="1"/>
          </p:cNvGraphicFramePr>
          <p:nvPr>
            <p:ph sz="quarter" idx="10"/>
          </p:nvPr>
        </p:nvGraphicFramePr>
        <p:xfrm>
          <a:off x="655955" y="1082040"/>
          <a:ext cx="6243949" cy="3372142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666359"/>
                <a:gridCol w="3577590"/>
              </a:tblGrid>
              <a:tr h="492446">
                <a:tc gridSpan="2">
                  <a:txBody>
                    <a:bodyPr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交感神经和副交感神经之间平衡失调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，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交感神经兴奋性增加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，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使血压升高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63393" marR="63393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46223">
                <a:tc>
                  <a:txBody>
                    <a:bodyPr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麻醉药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63393" marR="63393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如</a:t>
                      </a:r>
                      <a:r>
                        <a:rPr lang="zh-CN" sz="16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普鲁卡因、利多卡因、丙泊酚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等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63393" marR="63393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</a:tr>
              <a:tr h="246223">
                <a:tc>
                  <a:txBody>
                    <a:bodyPr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阿片受体拮抗药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63393" marR="63393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如</a:t>
                      </a:r>
                      <a:r>
                        <a:rPr lang="zh-CN" sz="16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纳洛酮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等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63393" marR="63393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</a:tr>
              <a:tr h="492446">
                <a:tc>
                  <a:txBody>
                    <a:bodyPr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酒精及含酒精制剂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63393" marR="63393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如</a:t>
                      </a:r>
                      <a:r>
                        <a:rPr lang="zh-CN" sz="16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左卡尼汀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口服溶液、</a:t>
                      </a:r>
                      <a:r>
                        <a:rPr lang="zh-CN" sz="16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氢化可的松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注射液、</a:t>
                      </a:r>
                      <a:r>
                        <a:rPr lang="zh-CN" sz="16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藿香正气水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等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63393" marR="63393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</a:tr>
              <a:tr h="492446">
                <a:tc>
                  <a:txBody>
                    <a:bodyPr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咖啡因及含咖啡因药物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63393" marR="63393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如复方</a:t>
                      </a:r>
                      <a:r>
                        <a:rPr lang="zh-CN" sz="16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氨酚烷胺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胶囊、复方酚咖</a:t>
                      </a:r>
                      <a:r>
                        <a:rPr lang="zh-CN" sz="16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伪麻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胶囊等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63393" marR="63393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</a:tr>
              <a:tr h="246223">
                <a:tc>
                  <a:txBody>
                    <a:bodyPr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中枢神经系统兴奋药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63393" marR="63393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哌甲酯、苯丙胺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等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63393" marR="63393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</a:tr>
              <a:tr h="738670">
                <a:tc>
                  <a:txBody>
                    <a:bodyPr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通过肾素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-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血管紧张素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-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醛固酮系统激活升高血压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63393" marR="63393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如含</a:t>
                      </a:r>
                      <a:r>
                        <a:rPr lang="zh-CN" sz="16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Times New Roman"/>
                        </a:rPr>
                        <a:t>雌激素避孕药</a:t>
                      </a:r>
                      <a:endParaRPr lang="zh-CN" sz="1600">
                        <a:solidFill>
                          <a:srgbClr val="FFFF00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63393" marR="63393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82973" name="矩形 5"/>
          <p:cNvSpPr>
            <a:spLocks noChangeArrowheads="1"/>
          </p:cNvSpPr>
          <p:nvPr/>
        </p:nvSpPr>
        <p:spPr bwMode="auto">
          <a:xfrm>
            <a:off x="655638" y="627063"/>
            <a:ext cx="1585912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FF00"/>
                </a:solidFill>
                <a:latin typeface="微软雅黑"/>
                <a:ea typeface="微软雅黑"/>
              </a:rPr>
              <a:t>6.</a:t>
            </a: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药源性高血压</a:t>
            </a:r>
            <a:endParaRPr lang="zh-CN" sz="1600">
              <a:solidFill>
                <a:srgbClr val="FFFF00"/>
              </a:solidFill>
              <a:latin typeface="微软雅黑"/>
              <a:ea typeface="微软雅黑"/>
            </a:endParaRPr>
          </a:p>
        </p:txBody>
      </p:sp>
      <p:pic>
        <p:nvPicPr>
          <p:cNvPr id="82974" name="Picture 30" descr="C:\Users\dell\Desktop\水印适配效果2\水印效果2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572000" y="4337050"/>
            <a:ext cx="836295" cy="292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00051" y="623916"/>
            <a:ext cx="6476999" cy="40290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indent="467995">
              <a:lnSpc>
                <a:spcPct val="140000"/>
              </a:lnSpc>
              <a:spcBef>
                <a:spcPts val="0"/>
              </a:spcBef>
              <a:defRPr/>
            </a:pPr>
            <a:r>
              <a:rPr lang="zh-CN" sz="1800"/>
              <a:t>  </a:t>
            </a:r>
            <a:endParaRPr lang="en-US" sz="1800"/>
          </a:p>
        </p:txBody>
      </p:sp>
      <p:sp>
        <p:nvSpPr>
          <p:cNvPr id="4" name="矩形 3"/>
          <p:cNvSpPr/>
          <p:nvPr/>
        </p:nvSpPr>
        <p:spPr bwMode="auto">
          <a:xfrm>
            <a:off x="400050" y="627063"/>
            <a:ext cx="6476999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995">
              <a:lnSpc>
                <a:spcPct val="140000"/>
              </a:lnSpc>
              <a:defRPr/>
            </a:pPr>
            <a:r>
              <a:rPr lang="en-US" sz="1800">
                <a:solidFill>
                  <a:schemeClr val="bg1"/>
                </a:solidFill>
                <a:latin typeface="微软雅黑"/>
                <a:ea typeface="微软雅黑"/>
              </a:rPr>
              <a:t>2.</a:t>
            </a:r>
            <a:r>
              <a:rPr lang="zh-CN" sz="1800">
                <a:solidFill>
                  <a:schemeClr val="bg1"/>
                </a:solidFill>
                <a:latin typeface="微软雅黑"/>
                <a:ea typeface="微软雅黑"/>
              </a:rPr>
              <a:t>民事行为能力</a:t>
            </a:r>
            <a:endParaRPr lang="zh-CN" sz="1800">
              <a:solidFill>
                <a:schemeClr val="bg1"/>
              </a:solidFill>
              <a:latin typeface="微软雅黑"/>
              <a:ea typeface="微软雅黑"/>
            </a:endParaRPr>
          </a:p>
          <a:p>
            <a:pPr indent="467995">
              <a:lnSpc>
                <a:spcPct val="140000"/>
              </a:lnSpc>
              <a:defRPr/>
            </a:pPr>
            <a:endParaRPr lang="zh-CN" sz="1800"/>
          </a:p>
        </p:txBody>
      </p:sp>
      <p:graphicFrame>
        <p:nvGraphicFramePr>
          <p:cNvPr id="5" name="表格 4"/>
          <p:cNvGraphicFramePr>
            <a:graphicFrameLocks xmlns:a="http://schemas.openxmlformats.org/drawingml/2006/main" noGrp="1"/>
          </p:cNvGraphicFramePr>
          <p:nvPr/>
        </p:nvGraphicFramePr>
        <p:xfrm>
          <a:off x="395288" y="1038204"/>
          <a:ext cx="6586570" cy="3617405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42847"/>
                <a:gridCol w="1095390"/>
                <a:gridCol w="5148333"/>
              </a:tblGrid>
              <a:tr h="360363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概念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 gridSpan="2">
                  <a:txBody>
                    <a:bodyPr/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法律确认的自然人通过自己的行为从事民事活动，参加民事法律关系，取得民事权利和承担民事义务的</a:t>
                      </a:r>
                      <a:r>
                        <a:rPr lang="zh-CN" sz="1600" b="0">
                          <a:solidFill>
                            <a:srgbClr val="00FFFF"/>
                          </a:solidFill>
                          <a:latin typeface="微软雅黑"/>
                          <a:ea typeface="微软雅黑"/>
                          <a:cs typeface="+mn-cs"/>
                        </a:rPr>
                        <a:t>能力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。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60363">
                <a:tc rowSpan="3">
                  <a:txBody>
                    <a:bodyPr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分类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完全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民事行为能力</a:t>
                      </a:r>
                      <a:endParaRPr lang="zh-CN" sz="1600" b="0">
                        <a:solidFill>
                          <a:srgbClr val="00FFFF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（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1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）</a:t>
                      </a:r>
                      <a:r>
                        <a:rPr lang="en-US" sz="1600" b="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18</a:t>
                      </a:r>
                      <a:r>
                        <a:rPr lang="zh-CN" sz="1600" b="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周岁以上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的成年人。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（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2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）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16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周岁以上不满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18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周岁的未成年人，以</a:t>
                      </a:r>
                      <a:r>
                        <a:rPr lang="zh-CN" sz="1600" b="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自己的劳动收入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为主要生活来源的，</a:t>
                      </a:r>
                      <a:r>
                        <a:rPr lang="zh-CN" sz="1600" b="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视为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完全民事行为能力人。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709613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solidFill>
                        <a:srgbClr val="FDEADA"/>
                      </a:solidFill>
                    </a:lnR>
                    <a:lnT w="12700" algn="ctr">
                      <a:solidFill>
                        <a:srgbClr val="FDEADA"/>
                      </a:solidFill>
                    </a:lnT>
                    <a:lnB w="12700" algn="ctr">
                      <a:solidFill>
                        <a:srgbClr val="FDEADA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限制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民事行为能力</a:t>
                      </a:r>
                      <a:endParaRPr lang="zh-CN" sz="1600" b="0">
                        <a:solidFill>
                          <a:srgbClr val="00FFFF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（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1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）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8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周岁以上的未成年人。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（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）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00FFFF"/>
                          </a:solidFill>
                          <a:latin typeface="微软雅黑"/>
                          <a:ea typeface="微软雅黑"/>
                        </a:rPr>
                        <a:t>不能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完全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00FFFF"/>
                          </a:solidFill>
                          <a:latin typeface="微软雅黑"/>
                          <a:ea typeface="微软雅黑"/>
                        </a:rPr>
                        <a:t>辨认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自己行为的精神病人。</a:t>
                      </a:r>
                      <a:endParaRPr lang="en-US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【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注意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】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限制民事行为能力人可以从事单纯受益性质的民事活动：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接受奖励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、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接受赠与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或者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遗赠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、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继承财产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等。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709613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无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民事行为能力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（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1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）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不满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8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周岁的未成年人。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（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）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00FFFF"/>
                          </a:solidFill>
                          <a:latin typeface="微软雅黑"/>
                          <a:ea typeface="微软雅黑"/>
                        </a:rPr>
                        <a:t>不能辨认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自己行为的精神病人。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121" name="墨迹 5120"/>
          <p:cNvPicPr/>
          <p:nvPr/>
        </p:nvPicPr>
        <p:blipFill>
          <a:blip r:embed="rId2"/>
          <a:stretch/>
        </p:blipFill>
        <p:spPr bwMode="auto">
          <a:xfrm>
            <a:off x="5384800" y="973138"/>
            <a:ext cx="2079625" cy="411163"/>
          </a:xfrm>
          <a:prstGeom prst="rect">
            <a:avLst/>
          </a:prstGeom>
        </p:spPr>
      </p:pic>
      <p:pic>
        <p:nvPicPr>
          <p:cNvPr id="5128" name="墨迹 5127"/>
          <p:cNvPicPr/>
          <p:nvPr/>
        </p:nvPicPr>
        <p:blipFill>
          <a:blip r:embed="rId3"/>
          <a:stretch/>
        </p:blipFill>
        <p:spPr bwMode="auto">
          <a:xfrm>
            <a:off x="8615363" y="2365375"/>
            <a:ext cx="38100" cy="11113"/>
          </a:xfrm>
          <a:prstGeom prst="rect">
            <a:avLst/>
          </a:prstGeom>
        </p:spPr>
      </p:pic>
      <p:pic>
        <p:nvPicPr>
          <p:cNvPr id="5135" name="墨迹 5134"/>
          <p:cNvPicPr/>
          <p:nvPr/>
        </p:nvPicPr>
        <p:blipFill>
          <a:blip r:embed="rId4"/>
          <a:stretch/>
        </p:blipFill>
        <p:spPr bwMode="auto">
          <a:xfrm>
            <a:off x="8094663" y="3040063"/>
            <a:ext cx="3175" cy="38100"/>
          </a:xfrm>
          <a:prstGeom prst="rect">
            <a:avLst/>
          </a:prstGeom>
        </p:spPr>
      </p:pic>
      <p:pic>
        <p:nvPicPr>
          <p:cNvPr id="5143" name="墨迹 5142"/>
          <p:cNvPicPr/>
          <p:nvPr/>
        </p:nvPicPr>
        <p:blipFill>
          <a:blip r:embed="rId5"/>
          <a:stretch/>
        </p:blipFill>
        <p:spPr bwMode="auto">
          <a:xfrm>
            <a:off x="4522788" y="3402012"/>
            <a:ext cx="57150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00051" y="623916"/>
            <a:ext cx="6476999" cy="40290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indent="467995">
              <a:lnSpc>
                <a:spcPct val="140000"/>
              </a:lnSpc>
              <a:spcBef>
                <a:spcPts val="0"/>
              </a:spcBef>
              <a:defRPr/>
            </a:pPr>
            <a:r>
              <a:rPr lang="zh-CN" sz="1800"/>
              <a:t>  </a:t>
            </a:r>
            <a:endParaRPr lang="en-US" sz="1800"/>
          </a:p>
        </p:txBody>
      </p:sp>
      <p:sp>
        <p:nvSpPr>
          <p:cNvPr id="4" name="矩形 3"/>
          <p:cNvSpPr/>
          <p:nvPr/>
        </p:nvSpPr>
        <p:spPr bwMode="auto">
          <a:xfrm>
            <a:off x="400050" y="627063"/>
            <a:ext cx="6476999" cy="43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995">
              <a:lnSpc>
                <a:spcPct val="140000"/>
              </a:lnSpc>
              <a:defRPr/>
            </a:pPr>
            <a:r>
              <a:rPr lang="en-US" sz="1800">
                <a:solidFill>
                  <a:schemeClr val="bg1"/>
                </a:solidFill>
                <a:latin typeface="微软雅黑"/>
                <a:ea typeface="微软雅黑"/>
              </a:rPr>
              <a:t>3.</a:t>
            </a:r>
            <a:r>
              <a:rPr lang="zh-CN" sz="1800">
                <a:solidFill>
                  <a:schemeClr val="bg1"/>
                </a:solidFill>
                <a:latin typeface="微软雅黑"/>
                <a:ea typeface="微软雅黑"/>
              </a:rPr>
              <a:t>监护</a:t>
            </a:r>
            <a:endParaRPr lang="zh-CN" sz="180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graphicFrame>
        <p:nvGraphicFramePr>
          <p:cNvPr id="5" name="Group 39"/>
          <p:cNvGraphicFramePr>
            <a:graphicFrameLocks xmlns:a="http://schemas.openxmlformats.org/drawingml/2006/main" noGrp="1"/>
          </p:cNvGraphicFramePr>
          <p:nvPr/>
        </p:nvGraphicFramePr>
        <p:xfrm>
          <a:off x="395288" y="1051956"/>
          <a:ext cx="6440518" cy="320040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890564"/>
                <a:gridCol w="5549954"/>
              </a:tblGrid>
              <a:tr h="0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概念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对无民事行为能力人、限制民事行为能力人的人身、财产及其他合法权益进行保护的法律制度。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监护人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第一顺序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监护人：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未成年人为其</a:t>
                      </a:r>
                      <a:r>
                        <a:rPr lang="zh-CN" sz="1600" b="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父母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，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精神病人为其</a:t>
                      </a:r>
                      <a:r>
                        <a:rPr lang="zh-CN" sz="1600" b="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配偶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。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95820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监护</a:t>
                      </a:r>
                      <a:endParaRPr lang="en-US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职责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（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）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保护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被监护人人身、财产及其他合法权益。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（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）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担任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被监护人的法定代理人。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（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3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）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教育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和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照顾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被监护人。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【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注意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】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监护人不履行监护职责或侵害被监护人的合法权益的，应当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00FFFF"/>
                          </a:solidFill>
                          <a:latin typeface="微软雅黑"/>
                          <a:ea typeface="微软雅黑"/>
                        </a:rPr>
                        <a:t>承担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法律责任；给被监护人造成财产损失的，应当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00FFFF"/>
                          </a:solidFill>
                          <a:latin typeface="微软雅黑"/>
                          <a:ea typeface="微软雅黑"/>
                        </a:rPr>
                        <a:t>赔偿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损失。监护人除为维护被监护人利益外，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不得处分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被监护人的财产。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145" name="墨迹 6144"/>
          <p:cNvPicPr/>
          <p:nvPr/>
        </p:nvPicPr>
        <p:blipFill>
          <a:blip r:embed="rId2"/>
          <a:stretch/>
        </p:blipFill>
        <p:spPr bwMode="auto">
          <a:xfrm>
            <a:off x="3990975" y="1601788"/>
            <a:ext cx="2684463" cy="1381125"/>
          </a:xfrm>
          <a:prstGeom prst="rect">
            <a:avLst/>
          </a:prstGeom>
        </p:spPr>
      </p:pic>
      <p:pic>
        <p:nvPicPr>
          <p:cNvPr id="6148" name="墨迹 6147"/>
          <p:cNvPicPr/>
          <p:nvPr/>
        </p:nvPicPr>
        <p:blipFill>
          <a:blip r:embed="rId3"/>
          <a:stretch/>
        </p:blipFill>
        <p:spPr bwMode="auto">
          <a:xfrm>
            <a:off x="6088063" y="2054225"/>
            <a:ext cx="355600" cy="19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00051" y="623916"/>
            <a:ext cx="6476999" cy="40290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indent="467995">
              <a:lnSpc>
                <a:spcPct val="140000"/>
              </a:lnSpc>
              <a:spcBef>
                <a:spcPts val="0"/>
              </a:spcBef>
              <a:defRPr/>
            </a:pPr>
            <a:r>
              <a:rPr lang="zh-CN" sz="1800"/>
              <a:t>  </a:t>
            </a:r>
            <a:endParaRPr lang="en-US" sz="1800"/>
          </a:p>
        </p:txBody>
      </p:sp>
      <p:sp>
        <p:nvSpPr>
          <p:cNvPr id="4" name="矩形 3"/>
          <p:cNvSpPr/>
          <p:nvPr/>
        </p:nvSpPr>
        <p:spPr bwMode="auto">
          <a:xfrm>
            <a:off x="400050" y="627063"/>
            <a:ext cx="6476999" cy="82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995">
              <a:lnSpc>
                <a:spcPct val="140000"/>
              </a:lnSpc>
              <a:defRPr/>
            </a:pPr>
            <a:r>
              <a:rPr lang="en-US" sz="1800">
                <a:solidFill>
                  <a:schemeClr val="bg1"/>
                </a:solidFill>
                <a:latin typeface="微软雅黑"/>
                <a:ea typeface="微软雅黑"/>
              </a:rPr>
              <a:t>4.</a:t>
            </a:r>
            <a:r>
              <a:rPr lang="zh-CN" sz="1800">
                <a:solidFill>
                  <a:schemeClr val="bg1"/>
                </a:solidFill>
                <a:latin typeface="微软雅黑"/>
                <a:ea typeface="微软雅黑"/>
              </a:rPr>
              <a:t>宣告失踪和宣告死亡</a:t>
            </a:r>
            <a:endParaRPr lang="zh-CN" sz="1800">
              <a:solidFill>
                <a:schemeClr val="bg1"/>
              </a:solidFill>
              <a:latin typeface="微软雅黑"/>
              <a:ea typeface="微软雅黑"/>
            </a:endParaRPr>
          </a:p>
          <a:p>
            <a:pPr indent="467995">
              <a:lnSpc>
                <a:spcPct val="140000"/>
              </a:lnSpc>
              <a:defRPr/>
            </a:pPr>
            <a:endParaRPr lang="zh-CN" sz="1800">
              <a:solidFill>
                <a:srgbClr val="FFFF00"/>
              </a:solidFill>
              <a:latin typeface="微软雅黑"/>
              <a:ea typeface="微软雅黑"/>
            </a:endParaRPr>
          </a:p>
        </p:txBody>
      </p:sp>
      <p:graphicFrame>
        <p:nvGraphicFramePr>
          <p:cNvPr id="5" name="表格 4"/>
          <p:cNvGraphicFramePr>
            <a:graphicFrameLocks xmlns:a="http://schemas.openxmlformats.org/drawingml/2006/main" noGrp="1"/>
          </p:cNvGraphicFramePr>
          <p:nvPr/>
        </p:nvGraphicFramePr>
        <p:xfrm>
          <a:off x="400051" y="1074717"/>
          <a:ext cx="6508781" cy="3584448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776240"/>
                <a:gridCol w="5732541"/>
              </a:tblGrid>
              <a:tr h="0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宣告失踪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自然人下落不明满二年的，利害关系人可以向人民法院申请宣告该自然人为失踪人。宣告失踪的法律后果就是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为被宣告失踪人建立财产代管制度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。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0">
                <a:tc rowSpan="3">
                  <a:txBody>
                    <a:bodyPr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宣告死亡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申请宣告死亡的情形：下落不明满四年的；因意外事件下落不明满两年的。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申请宣告死亡的利害关系人的范围和顺序为：①</a:t>
                      </a:r>
                      <a:r>
                        <a:rPr lang="zh-CN" sz="1600" b="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配偶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。②父母、子女。③兄弟姐妹、祖父母、外祖父母、孙子女、外孙子女。④其他与被申请宣告死亡人有民事权利义务关系的人，如债权人、债务人等。</a:t>
                      </a:r>
                      <a:endParaRPr lang="en-US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如果被宣告死亡的公民</a:t>
                      </a:r>
                      <a:r>
                        <a:rPr lang="zh-CN" sz="1600" b="0">
                          <a:solidFill>
                            <a:srgbClr val="00FFFF"/>
                          </a:solidFill>
                          <a:latin typeface="微软雅黑"/>
                          <a:ea typeface="微软雅黑"/>
                          <a:cs typeface="+mn-cs"/>
                        </a:rPr>
                        <a:t>未死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，则其在被宣告死亡期间从事的法律行为</a:t>
                      </a:r>
                      <a:r>
                        <a:rPr lang="zh-CN" sz="1600" b="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有效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。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174" name="墨迹 7173"/>
          <p:cNvPicPr/>
          <p:nvPr/>
        </p:nvPicPr>
        <p:blipFill>
          <a:blip r:embed="rId2"/>
          <a:stretch/>
        </p:blipFill>
        <p:spPr bwMode="auto">
          <a:xfrm>
            <a:off x="5529263" y="2705100"/>
            <a:ext cx="98425" cy="22225"/>
          </a:xfrm>
          <a:prstGeom prst="rect">
            <a:avLst/>
          </a:prstGeom>
        </p:spPr>
      </p:pic>
      <p:pic>
        <p:nvPicPr>
          <p:cNvPr id="7181" name="墨迹 7180"/>
          <p:cNvPicPr/>
          <p:nvPr/>
        </p:nvPicPr>
        <p:blipFill>
          <a:blip r:embed="rId3"/>
          <a:stretch/>
        </p:blipFill>
        <p:spPr bwMode="auto">
          <a:xfrm>
            <a:off x="7889875" y="3743325"/>
            <a:ext cx="31750" cy="44450"/>
          </a:xfrm>
          <a:prstGeom prst="rect">
            <a:avLst/>
          </a:prstGeom>
        </p:spPr>
      </p:pic>
      <p:pic>
        <p:nvPicPr>
          <p:cNvPr id="7183" name="墨迹 7182"/>
          <p:cNvPicPr/>
          <p:nvPr/>
        </p:nvPicPr>
        <p:blipFill>
          <a:blip r:embed="rId4"/>
          <a:stretch/>
        </p:blipFill>
        <p:spPr bwMode="auto">
          <a:xfrm>
            <a:off x="7908924" y="3889375"/>
            <a:ext cx="20638" cy="77788"/>
          </a:xfrm>
          <a:prstGeom prst="rect">
            <a:avLst/>
          </a:prstGeom>
        </p:spPr>
      </p:pic>
      <p:pic>
        <p:nvPicPr>
          <p:cNvPr id="7185" name="墨迹 7184"/>
          <p:cNvPicPr/>
          <p:nvPr/>
        </p:nvPicPr>
        <p:blipFill>
          <a:blip r:embed="rId5"/>
          <a:stretch/>
        </p:blipFill>
        <p:spPr bwMode="auto">
          <a:xfrm>
            <a:off x="7912100" y="3905250"/>
            <a:ext cx="50800" cy="22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00051" y="623916"/>
            <a:ext cx="6476999" cy="40290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indent="467995">
              <a:lnSpc>
                <a:spcPct val="140000"/>
              </a:lnSpc>
              <a:spcBef>
                <a:spcPts val="0"/>
              </a:spcBef>
              <a:defRPr/>
            </a:pPr>
            <a:r>
              <a:rPr lang="zh-CN" sz="1800"/>
              <a:t>  </a:t>
            </a:r>
            <a:endParaRPr lang="en-US" sz="1800"/>
          </a:p>
        </p:txBody>
      </p:sp>
      <p:graphicFrame>
        <p:nvGraphicFramePr>
          <p:cNvPr id="5" name="表格 4"/>
          <p:cNvGraphicFramePr>
            <a:graphicFrameLocks xmlns:a="http://schemas.openxmlformats.org/drawingml/2006/main" noGrp="1"/>
          </p:cNvGraphicFramePr>
          <p:nvPr/>
        </p:nvGraphicFramePr>
        <p:xfrm>
          <a:off x="409518" y="1009650"/>
          <a:ext cx="6499314" cy="3310127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600027"/>
                <a:gridCol w="5899287"/>
              </a:tblGrid>
              <a:tr h="709613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分类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（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）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营利法人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：是指以取得利润并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分配给股东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等出资人为目的成立的法人。营利法人包括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00FFFF"/>
                          </a:solidFill>
                          <a:latin typeface="微软雅黑"/>
                          <a:ea typeface="微软雅黑"/>
                        </a:rPr>
                        <a:t>有限责任公司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、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00FFFF"/>
                          </a:solidFill>
                          <a:latin typeface="微软雅黑"/>
                          <a:ea typeface="微软雅黑"/>
                        </a:rPr>
                        <a:t>股份有限公司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和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00FFFF"/>
                          </a:solidFill>
                          <a:latin typeface="微软雅黑"/>
                          <a:ea typeface="微软雅黑"/>
                        </a:rPr>
                        <a:t>其他企业法人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等。</a:t>
                      </a:r>
                      <a:endParaRPr lang="zh-CN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（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）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非营利法人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：是指为公益目的或者其他非营利目的成立，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不向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出资人、设立人或者会员分配所取得利润的法人。非营利法人主要包括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事业单位法人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、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社会团体法人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和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捐助法人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。</a:t>
                      </a:r>
                      <a:endParaRPr lang="en-US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【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注意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】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营利法人与非营利法人区分的关键在于利润的分配上，即利润是否归属出资人。如果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利润归属于法人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，用于实现法人目的，则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不是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营利法人；如果利润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00FFFF"/>
                          </a:solidFill>
                          <a:latin typeface="微软雅黑"/>
                          <a:ea typeface="微软雅黑"/>
                        </a:rPr>
                        <a:t>分配给出资人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，则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00FFFF"/>
                          </a:solidFill>
                          <a:latin typeface="微软雅黑"/>
                          <a:ea typeface="微软雅黑"/>
                        </a:rPr>
                        <a:t>属于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营利法人。</a:t>
                      </a:r>
                      <a:endParaRPr lang="en-US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（</a:t>
                      </a:r>
                      <a:r>
                        <a:rPr lang="en-US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3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）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特别法人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：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机关法人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、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农村集体经济组织法人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、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城镇农村的合作经济组织法人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、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基层群众性自治组织法人</a:t>
                      </a:r>
                      <a:r>
                        <a:rPr lang="zh-CN" sz="1600" b="0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。</a:t>
                      </a:r>
                      <a:endParaRPr lang="en-US" sz="16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微软雅黑"/>
                        <a:ea typeface="微软雅黑"/>
                      </a:endParaRPr>
                    </a:p>
                  </a:txBody>
                  <a:tcPr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217" name="墨迹 9216"/>
          <p:cNvPicPr/>
          <p:nvPr/>
        </p:nvPicPr>
        <p:blipFill>
          <a:blip r:embed="rId2"/>
          <a:stretch/>
        </p:blipFill>
        <p:spPr bwMode="auto">
          <a:xfrm>
            <a:off x="5219700" y="1293813"/>
            <a:ext cx="514350" cy="438149"/>
          </a:xfrm>
          <a:prstGeom prst="rect">
            <a:avLst/>
          </a:prstGeom>
        </p:spPr>
      </p:pic>
      <p:pic>
        <p:nvPicPr>
          <p:cNvPr id="9218" name="墨迹 9217"/>
          <p:cNvPicPr/>
          <p:nvPr/>
        </p:nvPicPr>
        <p:blipFill>
          <a:blip r:embed="rId3"/>
          <a:stretch/>
        </p:blipFill>
        <p:spPr bwMode="auto">
          <a:xfrm>
            <a:off x="2185988" y="2433638"/>
            <a:ext cx="4343400" cy="404813"/>
          </a:xfrm>
          <a:prstGeom prst="rect">
            <a:avLst/>
          </a:prstGeom>
        </p:spPr>
      </p:pic>
      <p:pic>
        <p:nvPicPr>
          <p:cNvPr id="9219" name="墨迹 9218"/>
          <p:cNvPicPr/>
          <p:nvPr/>
        </p:nvPicPr>
        <p:blipFill>
          <a:blip r:embed="rId4"/>
          <a:stretch/>
        </p:blipFill>
        <p:spPr bwMode="auto">
          <a:xfrm>
            <a:off x="7019925" y="3224213"/>
            <a:ext cx="146050" cy="158750"/>
          </a:xfrm>
          <a:prstGeom prst="rect">
            <a:avLst/>
          </a:prstGeom>
        </p:spPr>
      </p:pic>
      <p:pic>
        <p:nvPicPr>
          <p:cNvPr id="9220" name="墨迹 9219"/>
          <p:cNvPicPr/>
          <p:nvPr/>
        </p:nvPicPr>
        <p:blipFill>
          <a:blip r:embed="rId5"/>
          <a:stretch/>
        </p:blipFill>
        <p:spPr bwMode="auto">
          <a:xfrm>
            <a:off x="6642100" y="3894138"/>
            <a:ext cx="192088" cy="569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xmlns:a="http://schemas.openxmlformats.org/drawingml/2006/main" noGrp="1"/>
          </p:cNvGraphicFramePr>
          <p:nvPr/>
        </p:nvGraphicFramePr>
        <p:xfrm>
          <a:off x="500034" y="785800"/>
          <a:ext cx="6643734" cy="3213186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857256"/>
                <a:gridCol w="1357322"/>
                <a:gridCol w="2154264"/>
                <a:gridCol w="1060446"/>
                <a:gridCol w="1214446"/>
              </a:tblGrid>
              <a:tr h="0">
                <a:tc>
                  <a:txBody>
                    <a:bodyPr/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通用名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94386" marR="94386" marT="47851" marB="47851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化学名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94386" marR="94386" marT="47851" marB="47851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化学结构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94386" marR="94386" marT="47851" marB="47851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母核结构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94386" marR="94386" marT="47851" marB="47851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主要用途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94386" marR="94386" marT="47851" marB="47851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阿昔</a:t>
                      </a:r>
                      <a:endParaRPr lang="en-US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rgbClr val="FFC0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洛韦</a:t>
                      </a:r>
                      <a:endParaRPr lang="en-US" sz="1600">
                        <a:solidFill>
                          <a:srgbClr val="FFC000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94386" marR="94386" marT="47851" marB="47851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9-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（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2-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羟乙氧甲基）</a:t>
                      </a:r>
                      <a:r>
                        <a:rPr lang="zh-CN" sz="1600">
                          <a:solidFill>
                            <a:srgbClr val="FFC0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鸟嘌呤</a:t>
                      </a:r>
                      <a:endParaRPr lang="zh-CN" sz="1600">
                        <a:solidFill>
                          <a:srgbClr val="FFC000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94386" marR="94386" marT="47851" marB="47851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600">
                        <a:solidFill>
                          <a:schemeClr val="accent2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600">
                        <a:solidFill>
                          <a:schemeClr val="accent2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600">
                        <a:solidFill>
                          <a:schemeClr val="accent2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sz="1600">
                        <a:solidFill>
                          <a:schemeClr val="accent2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94386" marR="94386" marT="47851" marB="47851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rgbClr val="FFC0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鸟嘌呤环</a:t>
                      </a:r>
                      <a:endParaRPr lang="zh-CN" sz="1600">
                        <a:solidFill>
                          <a:srgbClr val="FFC000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94386" marR="94386" marT="47851" marB="47851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抗病毒药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94386" marR="94386" marT="47851" marB="47851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盐酸氯</a:t>
                      </a:r>
                      <a:endParaRPr lang="en-US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rgbClr val="FFC0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丙嗪</a:t>
                      </a:r>
                      <a:endParaRPr lang="zh-CN" sz="1600">
                        <a:solidFill>
                          <a:srgbClr val="FFC000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94386" marR="94386" marT="47851" marB="47851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N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，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N-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二甲基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-2-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氯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-10H-</a:t>
                      </a:r>
                      <a:r>
                        <a:rPr lang="zh-CN" sz="1600">
                          <a:solidFill>
                            <a:srgbClr val="FFC0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吩噻嗪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-10-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丙胺盐酸盐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94386" marR="94386" marT="47851" marB="47851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sz="1600">
                        <a:solidFill>
                          <a:schemeClr val="accent2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94386" marR="94386" marT="47851" marB="47851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rgbClr val="FFC0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吩噻嗪环</a:t>
                      </a:r>
                      <a:endParaRPr lang="zh-CN" sz="1600">
                        <a:solidFill>
                          <a:srgbClr val="FFC000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94386" marR="94386" marT="47851" marB="47851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抗精神</a:t>
                      </a:r>
                      <a:endParaRPr lang="en-US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  <a:p>
                      <a:pPr marL="0" indent="0" algn="ctr" defTabSz="115189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病药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94386" marR="94386" marT="47851" marB="47851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000364" y="2643188"/>
            <a:ext cx="1551868" cy="10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143240" y="1342937"/>
            <a:ext cx="1551868" cy="8716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墨迹 1"/>
          <p:cNvSpPr/>
          <p:nvPr/>
        </p:nvSpPr>
        <p:spPr bwMode="auto">
          <a:xfrm>
            <a:off x="1746720" y="1477440"/>
            <a:ext cx="2527200" cy="2200320"/>
          </a:xfrm>
          <a:prstGeom prst="rect">
            <a:avLst/>
          </a:prstGeom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内容占位符 2"/>
          <p:cNvGraphicFramePr>
            <a:graphicFrameLocks xmlns:a="http://schemas.openxmlformats.org/drawingml/2006/main"/>
          </p:cNvGraphicFramePr>
          <p:nvPr/>
        </p:nvGraphicFramePr>
        <p:xfrm>
          <a:off x="479426" y="1000114"/>
          <a:ext cx="6235714" cy="2624591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231387"/>
                <a:gridCol w="2861187"/>
                <a:gridCol w="2143140"/>
              </a:tblGrid>
              <a:tr h="348059"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2023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执业西药师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36000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考试时间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36000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569133">
                <a:tc rowSpan="2">
                  <a:txBody>
                    <a:bodyPr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10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月</a:t>
                      </a:r>
                      <a:endParaRPr lang="en-US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21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日（周六）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36000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上午：药学专业知识（一）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36000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 rowSpan="4">
                  <a:txBody>
                    <a:bodyPr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09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：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00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－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11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：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30</a:t>
                      </a:r>
                      <a:endParaRPr lang="en-US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14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：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00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－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16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：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30</a:t>
                      </a:r>
                      <a:endParaRPr lang="en-US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36000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569133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下午：药学专业知识（二）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36000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569133"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22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日（周日）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36000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上午：药事管理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与法规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36000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569133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下午：综合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知识与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技能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36000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142" name="Picture 25" descr="D:\授课LOGO.png"/>
          <p:cNvPicPr>
            <a:picLocks noChangeAspect="1" noChangeArrowheads="1"/>
          </p:cNvPicPr>
          <p:nvPr/>
        </p:nvPicPr>
        <p:blipFill>
          <a:blip r:embed="rId2"/>
          <a:srcRect l="15742" t="31100" r="16924" b="31099"/>
          <a:stretch/>
        </p:blipFill>
        <p:spPr bwMode="auto">
          <a:xfrm>
            <a:off x="5294312" y="3214692"/>
            <a:ext cx="13684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墨迹 38917"/>
          <p:cNvPicPr/>
          <p:nvPr/>
        </p:nvPicPr>
        <p:blipFill>
          <a:blip r:embed="rId3"/>
          <a:stretch/>
        </p:blipFill>
        <p:spPr bwMode="auto">
          <a:xfrm>
            <a:off x="5127625" y="1985962"/>
            <a:ext cx="2663825" cy="611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426" name="内容占位符 1"/>
          <p:cNvSpPr>
            <a:spLocks noGrp="1"/>
          </p:cNvSpPr>
          <p:nvPr>
            <p:ph sz="quarter" idx="10"/>
          </p:nvPr>
        </p:nvSpPr>
        <p:spPr bwMode="auto">
          <a:xfrm>
            <a:off x="385762" y="627063"/>
            <a:ext cx="6481761" cy="4032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indent="466725">
              <a:spcBef>
                <a:spcPts val="0"/>
              </a:spcBef>
              <a:defRPr/>
            </a:pPr>
            <a:r>
              <a:rPr lang="en-US"/>
              <a:t>46.</a:t>
            </a:r>
            <a:r>
              <a:rPr lang="zh-CN"/>
              <a:t>抗疟药</a:t>
            </a:r>
            <a:endParaRPr lang="en-US"/>
          </a:p>
          <a:p>
            <a:pPr indent="466725">
              <a:spcBef>
                <a:spcPts val="0"/>
              </a:spcBef>
              <a:defRPr/>
            </a:pPr>
            <a:endParaRPr lang="zh-CN"/>
          </a:p>
        </p:txBody>
      </p:sp>
      <p:graphicFrame>
        <p:nvGraphicFramePr>
          <p:cNvPr id="2" name="Group 57"/>
          <p:cNvGraphicFramePr>
            <a:graphicFrameLocks xmlns:a="http://schemas.openxmlformats.org/drawingml/2006/main" noGrp="1"/>
          </p:cNvGraphicFramePr>
          <p:nvPr/>
        </p:nvGraphicFramePr>
        <p:xfrm>
          <a:off x="500063" y="1071563"/>
          <a:ext cx="6088160" cy="28913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263055"/>
                <a:gridCol w="2880320"/>
                <a:gridCol w="1944786"/>
              </a:tblGrid>
              <a:tr h="413684">
                <a:tc gridSpan="3">
                  <a:txBody>
                    <a:bodyPr/>
                    <a:p>
                      <a:pPr indent="360045" algn="l">
                        <a:lnSpc>
                          <a:spcPct val="150000"/>
                        </a:lnSpc>
                        <a:defRPr/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【</a:t>
                      </a:r>
                      <a:r>
                        <a:rPr lang="zh-CN" sz="18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记忆</a:t>
                      </a:r>
                      <a:r>
                        <a:rPr lang="en-US" sz="18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TANG】</a:t>
                      </a:r>
                      <a:r>
                        <a:rPr lang="zh-CN" sz="18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乙胺</a:t>
                      </a:r>
                      <a:r>
                        <a:rPr lang="zh-CN" sz="18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预防伯氨</a:t>
                      </a:r>
                      <a:r>
                        <a:rPr lang="zh-CN" sz="18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传，氯</a:t>
                      </a:r>
                      <a:r>
                        <a:rPr lang="zh-CN" sz="18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奎青青发作</a:t>
                      </a:r>
                      <a:r>
                        <a:rPr lang="zh-CN" sz="18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管。</a:t>
                      </a:r>
                      <a:endParaRPr lang="zh-CN" sz="1800" b="0" i="0" u="none" strike="noStrike" cap="none">
                        <a:ln>
                          <a:noFill/>
                        </a:ln>
                        <a:solidFill>
                          <a:srgbClr val="FFFF00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36006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13684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1.</a:t>
                      </a: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氯喹</a:t>
                      </a:r>
                      <a:endParaRPr lang="zh-CN" sz="1800" b="0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36006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 rowSpan="3">
                  <a:txBody>
                    <a:bodyPr/>
                    <a:p>
                      <a:pPr marL="0" marR="0" lvl="0" indent="0" algn="l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红</a:t>
                      </a: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内</a:t>
                      </a: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期</a:t>
                      </a:r>
                      <a:endParaRPr lang="zh-CN" sz="1800" b="0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36006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 rowSpan="3">
                  <a:txBody>
                    <a:bodyPr/>
                    <a:p>
                      <a:pPr marL="0" marR="0" lvl="0" indent="0" algn="l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控制症状</a:t>
                      </a: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发作</a:t>
                      </a:r>
                      <a:endParaRPr lang="zh-CN" sz="1800" b="0" i="0" u="none" strike="noStrike" cap="none">
                        <a:ln>
                          <a:noFill/>
                        </a:ln>
                        <a:solidFill>
                          <a:srgbClr val="FFFF00"/>
                        </a:solidFill>
                        <a:latin typeface="微软雅黑"/>
                        <a:ea typeface="微软雅黑"/>
                        <a:cs typeface="宋体"/>
                      </a:endParaRPr>
                    </a:p>
                  </a:txBody>
                  <a:tcPr marL="36006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413684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2.</a:t>
                      </a: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青蒿素</a:t>
                      </a:r>
                      <a:endParaRPr lang="zh-CN" sz="1800" b="0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36006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</a:tr>
              <a:tr h="413684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3.</a:t>
                      </a: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奎宁</a:t>
                      </a:r>
                      <a:endParaRPr lang="zh-CN" sz="1800" b="0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36006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</a:tr>
              <a:tr h="413684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4.</a:t>
                      </a: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伯氨喹</a:t>
                      </a:r>
                      <a:endParaRPr lang="zh-CN" sz="1800" b="0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36006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红</a:t>
                      </a: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外</a:t>
                      </a: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期；杀灭</a:t>
                      </a: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配子体</a:t>
                      </a:r>
                      <a:endParaRPr lang="zh-CN" sz="1800" b="0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宋体"/>
                      </a:endParaRPr>
                    </a:p>
                  </a:txBody>
                  <a:tcPr marL="36006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控制</a:t>
                      </a: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复发和传播</a:t>
                      </a:r>
                      <a:endParaRPr lang="zh-CN" sz="1800" b="0" i="0" u="none" strike="noStrike" cap="none">
                        <a:ln>
                          <a:noFill/>
                        </a:ln>
                        <a:solidFill>
                          <a:srgbClr val="FFFF00"/>
                        </a:solidFill>
                        <a:latin typeface="微软雅黑"/>
                        <a:ea typeface="微软雅黑"/>
                        <a:cs typeface="宋体"/>
                      </a:endParaRPr>
                    </a:p>
                  </a:txBody>
                  <a:tcPr marL="36006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385706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5.</a:t>
                      </a: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乙胺嘧啶</a:t>
                      </a:r>
                      <a:endParaRPr lang="zh-CN" sz="1800" b="0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Times New Roman"/>
                      </a:endParaRPr>
                    </a:p>
                  </a:txBody>
                  <a:tcPr marL="36006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红外</a:t>
                      </a: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期、</a:t>
                      </a: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红</a:t>
                      </a: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内期</a:t>
                      </a:r>
                      <a:endParaRPr lang="en-US" sz="1800" b="0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宋体"/>
                      </a:endParaRPr>
                    </a:p>
                    <a:p>
                      <a:pPr marL="0" marR="0" lvl="0" indent="0" algn="l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——</a:t>
                      </a: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宋体"/>
                        </a:rPr>
                        <a:t>未成熟的裂殖体阶段</a:t>
                      </a:r>
                      <a:endParaRPr lang="zh-CN" sz="1800" b="0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宋体"/>
                      </a:endParaRPr>
                    </a:p>
                  </a:txBody>
                  <a:tcPr marL="36006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病因</a:t>
                      </a:r>
                      <a:r>
                        <a:rPr lang="zh-CN" sz="1800" b="0" i="0" u="none" strike="noStrike" cap="none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宋体"/>
                        </a:rPr>
                        <a:t>预防</a:t>
                      </a:r>
                      <a:endParaRPr lang="en-US" sz="1800" b="0" i="0" u="none" strike="noStrike" cap="none">
                        <a:ln>
                          <a:noFill/>
                        </a:ln>
                        <a:solidFill>
                          <a:srgbClr val="FFFF00"/>
                        </a:solidFill>
                        <a:latin typeface="微软雅黑"/>
                        <a:ea typeface="微软雅黑"/>
                        <a:cs typeface="宋体"/>
                      </a:endParaRPr>
                    </a:p>
                    <a:p>
                      <a:pPr marL="0" marR="0" lvl="0" indent="0" algn="l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sz="1800" b="0" i="0" u="none" strike="noStrike" cap="none">
                        <a:ln>
                          <a:noFill/>
                        </a:ln>
                        <a:solidFill>
                          <a:srgbClr val="FFFF00"/>
                        </a:solidFill>
                        <a:latin typeface="微软雅黑"/>
                        <a:ea typeface="微软雅黑"/>
                        <a:cs typeface="宋体"/>
                      </a:endParaRPr>
                    </a:p>
                  </a:txBody>
                  <a:tcPr marL="36006" marR="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3451" name="Picture 25" descr="D:\授课LOGO.png"/>
          <p:cNvPicPr>
            <a:picLocks noChangeAspect="1"/>
          </p:cNvPicPr>
          <p:nvPr/>
        </p:nvPicPr>
        <p:blipFill>
          <a:blip r:embed="rId2"/>
          <a:srcRect l="15742" t="31100" r="16924" b="31099"/>
          <a:stretch/>
        </p:blipFill>
        <p:spPr bwMode="auto">
          <a:xfrm>
            <a:off x="5451475" y="3554130"/>
            <a:ext cx="1136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09" name="墨迹 68608"/>
          <p:cNvPicPr/>
          <p:nvPr/>
        </p:nvPicPr>
        <p:blipFill>
          <a:blip r:embed="rId3"/>
          <a:stretch/>
        </p:blipFill>
        <p:spPr bwMode="auto">
          <a:xfrm>
            <a:off x="1585913" y="3671888"/>
            <a:ext cx="150813" cy="192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474" name="内容占位符 1"/>
          <p:cNvSpPr>
            <a:spLocks noGrp="1"/>
          </p:cNvSpPr>
          <p:nvPr>
            <p:ph sz="quarter" idx="10"/>
          </p:nvPr>
        </p:nvSpPr>
        <p:spPr bwMode="auto">
          <a:xfrm>
            <a:off x="285750" y="582613"/>
            <a:ext cx="6481763" cy="41751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indent="466725"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srgbClr val="FFFF00"/>
                </a:solidFill>
              </a:rPr>
              <a:t>48.</a:t>
            </a:r>
            <a:r>
              <a:rPr lang="zh-CN">
                <a:solidFill>
                  <a:srgbClr val="FFFF00"/>
                </a:solidFill>
              </a:rPr>
              <a:t>抗肠蠕虫药</a:t>
            </a:r>
            <a:endParaRPr lang="en-US">
              <a:solidFill>
                <a:srgbClr val="FFFF00"/>
              </a:solidFill>
            </a:endParaRPr>
          </a:p>
          <a:p>
            <a:pPr indent="466725">
              <a:spcBef>
                <a:spcPts val="0"/>
              </a:spcBef>
              <a:defRPr/>
            </a:pPr>
            <a:endParaRPr lang="en-US">
              <a:solidFill>
                <a:srgbClr val="FF0000"/>
              </a:solidFill>
            </a:endParaRPr>
          </a:p>
          <a:p>
            <a:pPr indent="466725">
              <a:spcBef>
                <a:spcPts val="0"/>
              </a:spcBef>
              <a:defRPr/>
            </a:pPr>
            <a:endParaRPr lang="zh-CN"/>
          </a:p>
          <a:p>
            <a:pPr indent="466725">
              <a:spcBef>
                <a:spcPts val="0"/>
              </a:spcBef>
              <a:defRPr/>
            </a:pPr>
            <a:endParaRPr lang="zh-CN"/>
          </a:p>
        </p:txBody>
      </p:sp>
      <p:graphicFrame>
        <p:nvGraphicFramePr>
          <p:cNvPr id="19" name="内容占位符 2"/>
          <p:cNvGraphicFramePr>
            <a:graphicFrameLocks xmlns:a="http://schemas.openxmlformats.org/drawingml/2006/main"/>
          </p:cNvGraphicFramePr>
          <p:nvPr/>
        </p:nvGraphicFramePr>
        <p:xfrm>
          <a:off x="428625" y="1084263"/>
          <a:ext cx="7072362" cy="359620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{5940675A-B579-460E-94D1-54222C63F5DA}</a:tableStyleId>
              </a:tblPr>
              <a:tblGrid>
                <a:gridCol w="2214548"/>
                <a:gridCol w="2466791"/>
                <a:gridCol w="2391023"/>
              </a:tblGrid>
              <a:tr h="0">
                <a:tc>
                  <a:txBody>
                    <a:bodyPr/>
                    <a:p>
                      <a:pPr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各种驱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/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杀虫药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zh-CN" sz="16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主要</a:t>
                      </a:r>
                      <a:r>
                        <a:rPr lang="zh-CN" sz="16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用于（</a:t>
                      </a:r>
                      <a:r>
                        <a:rPr lang="en-US" sz="16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TANG</a:t>
                      </a:r>
                      <a:r>
                        <a:rPr lang="zh-CN" sz="16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）</a:t>
                      </a:r>
                      <a:endParaRPr lang="zh-CN" sz="1600">
                        <a:solidFill>
                          <a:srgbClr val="FFFF00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zh-CN" sz="160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</a:rPr>
                        <a:t>怎么记？</a:t>
                      </a:r>
                      <a:endParaRPr lang="zh-CN" sz="1600">
                        <a:solidFill>
                          <a:srgbClr val="FFFF00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</a:tr>
              <a:tr h="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.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marL="0" algn="l" defTabSz="914400"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蛔、蛲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 rowSpan="5">
                  <a:txBody>
                    <a:bodyPr/>
                    <a:p>
                      <a:pPr>
                        <a:defRPr/>
                      </a:pPr>
                      <a:endParaRPr lang="en-US" sz="1600" b="0">
                        <a:solidFill>
                          <a:srgbClr val="FF0000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</a:tr>
              <a:tr h="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.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marL="0" algn="l" defTabSz="914400"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蛔、蛲＋钩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85422" marR="85422" marT="45698" marB="4569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0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3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.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marL="0" algn="l" defTabSz="914400"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蛔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、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蛲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＋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钩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＋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鞭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——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首选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85422" marR="85422" marT="45698" marB="4569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4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.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蛔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、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蛲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＋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钩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、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粪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类圆线虫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85422" marR="85422" marT="45698" marB="4569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0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5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.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蛔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、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钩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（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尤其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美洲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钩虫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）</a:t>
                      </a:r>
                      <a:endParaRPr lang="zh-CN" sz="160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85422" marR="85422" marT="45698" marB="4569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</a:tr>
              <a:tr h="0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6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.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zh-CN" sz="1600" b="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绦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虫（灭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绦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灵）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zh-CN" sz="1600" b="0">
                        <a:solidFill>
                          <a:srgbClr val="FFFF00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7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.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zh-CN" sz="1600" b="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血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吸虫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zh-CN" sz="1600" b="0">
                        <a:solidFill>
                          <a:srgbClr val="FFFF00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8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.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zh-CN" sz="1600" b="0">
                          <a:solidFill>
                            <a:srgbClr val="FFFF00"/>
                          </a:solidFill>
                          <a:latin typeface="微软雅黑"/>
                          <a:ea typeface="微软雅黑"/>
                          <a:cs typeface="+mn-cs"/>
                        </a:rPr>
                        <a:t>肝片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吸虫</a:t>
                      </a: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zh-CN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</a:tr>
              <a:tr h="0">
                <a:tc gridSpan="3"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9.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乙胺嗪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、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伊维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菌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素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、呋喃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嘧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酮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、阿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苯达唑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</a:rPr>
                        <a:t>——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丝</a:t>
                      </a:r>
                      <a:r>
                        <a:rPr lang="zh-CN" sz="1600" b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+mn-cs"/>
                        </a:rPr>
                        <a:t>虫</a:t>
                      </a:r>
                      <a:endParaRPr lang="en-US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85422" marR="85422" marT="45698" marB="45698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</a:tbl>
          </a:graphicData>
        </a:graphic>
      </p:graphicFrame>
      <p:pic>
        <p:nvPicPr>
          <p:cNvPr id="105515" name="Picture 25" descr="D:\授课LOGO.png"/>
          <p:cNvPicPr>
            <a:picLocks noChangeAspect="1" noChangeArrowheads="1"/>
          </p:cNvPicPr>
          <p:nvPr/>
        </p:nvPicPr>
        <p:blipFill>
          <a:blip r:embed="rId2"/>
          <a:srcRect l="15742" t="31100" r="16924" b="31099"/>
          <a:stretch/>
        </p:blipFill>
        <p:spPr bwMode="auto">
          <a:xfrm>
            <a:off x="6000750" y="2670175"/>
            <a:ext cx="1370013" cy="43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38175" y="3098800"/>
            <a:ext cx="100488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1600">
                <a:solidFill>
                  <a:schemeClr val="bg1"/>
                </a:solidFill>
                <a:latin typeface="微软雅黑"/>
                <a:ea typeface="微软雅黑"/>
              </a:rPr>
              <a:t>氯硝柳胺</a:t>
            </a:r>
            <a:endParaRPr lang="zh-CN" sz="160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28650" y="3403600"/>
            <a:ext cx="8001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1600">
                <a:solidFill>
                  <a:schemeClr val="bg1"/>
                </a:solidFill>
                <a:latin typeface="微软雅黑"/>
                <a:ea typeface="微软雅黑"/>
              </a:rPr>
              <a:t>吡喹酮</a:t>
            </a:r>
            <a:endParaRPr lang="zh-CN" sz="160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46113" y="3760788"/>
            <a:ext cx="1211262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1600">
                <a:solidFill>
                  <a:schemeClr val="bg1"/>
                </a:solidFill>
                <a:latin typeface="微软雅黑"/>
                <a:ea typeface="微软雅黑"/>
              </a:rPr>
              <a:t>三氯苯达唑</a:t>
            </a:r>
            <a:endParaRPr lang="zh-CN" sz="160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19125" y="1403350"/>
            <a:ext cx="59531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哌嗪</a:t>
            </a:r>
            <a:endParaRPr lang="zh-CN" sz="1600">
              <a:solidFill>
                <a:srgbClr val="FFFF00"/>
              </a:solidFill>
              <a:ea typeface="华文中宋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28650" y="1770063"/>
            <a:ext cx="80010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噻嘧啶</a:t>
            </a:r>
            <a:endParaRPr lang="zh-CN" sz="1600">
              <a:solidFill>
                <a:srgbClr val="FFFF00"/>
              </a:solidFill>
              <a:latin typeface="微软雅黑"/>
              <a:ea typeface="微软雅黑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11188" y="2108200"/>
            <a:ext cx="20320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阿苯达</a:t>
            </a: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唑</a:t>
            </a: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、</a:t>
            </a: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甲苯</a:t>
            </a: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咪唑</a:t>
            </a:r>
            <a:endParaRPr lang="zh-CN" sz="1600">
              <a:solidFill>
                <a:srgbClr val="FFFF00"/>
              </a:solidFill>
              <a:ea typeface="华文中宋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38175" y="2403475"/>
            <a:ext cx="100488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左旋咪唑</a:t>
            </a:r>
            <a:endParaRPr lang="zh-CN" sz="1600">
              <a:solidFill>
                <a:srgbClr val="FFFF00"/>
              </a:solidFill>
              <a:latin typeface="微软雅黑"/>
              <a:ea typeface="微软雅黑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38175" y="2757488"/>
            <a:ext cx="1004888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三苯双脒</a:t>
            </a:r>
            <a:endParaRPr lang="zh-CN" sz="1600">
              <a:solidFill>
                <a:srgbClr val="FFFF00"/>
              </a:solidFill>
              <a:latin typeface="微软雅黑"/>
              <a:ea typeface="微软雅黑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5143500" y="1460500"/>
            <a:ext cx="2319338" cy="12001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几个字</a:t>
            </a:r>
            <a:r>
              <a:rPr lang="en-US" sz="1600">
                <a:solidFill>
                  <a:srgbClr val="FFFF00"/>
                </a:solidFill>
                <a:latin typeface="微软雅黑"/>
                <a:ea typeface="微软雅黑"/>
              </a:rPr>
              <a:t>——</a:t>
            </a: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几种</a:t>
            </a: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虫。</a:t>
            </a:r>
            <a:endParaRPr lang="en-US" sz="1600">
              <a:solidFill>
                <a:srgbClr val="FFFF00"/>
              </a:solidFill>
              <a:latin typeface="微软雅黑"/>
              <a:ea typeface="微软雅黑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三苯双脒除外</a:t>
            </a:r>
            <a:endParaRPr lang="en-US" sz="1600">
              <a:solidFill>
                <a:srgbClr val="FFFF00"/>
              </a:solidFill>
              <a:latin typeface="微软雅黑"/>
              <a:ea typeface="微软雅黑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（美洲</a:t>
            </a: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购回三袋</a:t>
            </a: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米）</a:t>
            </a:r>
            <a:endParaRPr lang="en-US" sz="1600">
              <a:solidFill>
                <a:srgbClr val="FFFF00"/>
              </a:solidFill>
              <a:latin typeface="微软雅黑"/>
              <a:ea typeface="微软雅黑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072063" y="3136900"/>
            <a:ext cx="162083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万条垂下绿丝绦</a:t>
            </a:r>
            <a:endParaRPr lang="zh-CN" sz="1600">
              <a:solidFill>
                <a:srgbClr val="FFFF00"/>
              </a:solidFill>
              <a:latin typeface="微软雅黑"/>
              <a:ea typeface="微软雅黑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126038" y="3452812"/>
            <a:ext cx="1004887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血比铜贵</a:t>
            </a:r>
            <a:endParaRPr lang="zh-CN" sz="1600">
              <a:solidFill>
                <a:srgbClr val="FFFF00"/>
              </a:solidFill>
              <a:latin typeface="微软雅黑"/>
              <a:ea typeface="微软雅黑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126038" y="3784600"/>
            <a:ext cx="15367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1600">
                <a:solidFill>
                  <a:schemeClr val="bg1"/>
                </a:solidFill>
                <a:latin typeface="微软雅黑"/>
                <a:ea typeface="微软雅黑"/>
              </a:rPr>
              <a:t>干了</a:t>
            </a:r>
            <a:r>
              <a:rPr lang="en-US" sz="1600">
                <a:solidFill>
                  <a:schemeClr val="bg1"/>
                </a:solidFill>
                <a:latin typeface="微软雅黑"/>
                <a:ea typeface="微软雅黑"/>
              </a:rPr>
              <a:t>3</a:t>
            </a:r>
            <a:r>
              <a:rPr lang="zh-CN" sz="1600">
                <a:solidFill>
                  <a:schemeClr val="bg1"/>
                </a:solidFill>
                <a:latin typeface="微软雅黑"/>
                <a:ea typeface="微软雅黑"/>
              </a:rPr>
              <a:t>个绿笨蛋</a:t>
            </a:r>
            <a:endParaRPr lang="zh-CN" sz="160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428625" y="4376738"/>
            <a:ext cx="3673475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1600">
                <a:solidFill>
                  <a:schemeClr val="bg1"/>
                </a:solidFill>
                <a:latin typeface="微软雅黑"/>
                <a:ea typeface="微软雅黑"/>
              </a:rPr>
              <a:t>（</a:t>
            </a: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呋喃</a:t>
            </a: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一位</a:t>
            </a: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乙胺</a:t>
            </a: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嗪</a:t>
            </a: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，专门</a:t>
            </a: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治疗</a:t>
            </a:r>
            <a:r>
              <a:rPr lang="zh-CN" sz="1600">
                <a:solidFill>
                  <a:srgbClr val="FFFF00"/>
                </a:solidFill>
                <a:latin typeface="微软雅黑"/>
                <a:ea typeface="微软雅黑"/>
              </a:rPr>
              <a:t>丝虫病</a:t>
            </a:r>
            <a:r>
              <a:rPr lang="zh-CN" sz="1600">
                <a:solidFill>
                  <a:schemeClr val="bg1"/>
                </a:solidFill>
                <a:latin typeface="微软雅黑"/>
                <a:ea typeface="微软雅黑"/>
              </a:rPr>
              <a:t>）</a:t>
            </a:r>
            <a:endParaRPr lang="zh-CN" sz="160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pic>
        <p:nvPicPr>
          <p:cNvPr id="70659" name="墨迹 70658"/>
          <p:cNvPicPr/>
          <p:nvPr/>
        </p:nvPicPr>
        <p:blipFill>
          <a:blip r:embed="rId3"/>
          <a:stretch/>
        </p:blipFill>
        <p:spPr bwMode="auto">
          <a:xfrm>
            <a:off x="3351213" y="1747838"/>
            <a:ext cx="2782888" cy="1665288"/>
          </a:xfrm>
          <a:prstGeom prst="rect">
            <a:avLst/>
          </a:prstGeom>
        </p:spPr>
      </p:pic>
      <p:pic>
        <p:nvPicPr>
          <p:cNvPr id="70660" name="墨迹 70659"/>
          <p:cNvPicPr/>
          <p:nvPr/>
        </p:nvPicPr>
        <p:blipFill>
          <a:blip r:embed="rId4"/>
          <a:stretch/>
        </p:blipFill>
        <p:spPr bwMode="auto">
          <a:xfrm>
            <a:off x="5103813" y="2908300"/>
            <a:ext cx="374650" cy="41275"/>
          </a:xfrm>
          <a:prstGeom prst="rect">
            <a:avLst/>
          </a:prstGeom>
        </p:spPr>
      </p:pic>
      <p:pic>
        <p:nvPicPr>
          <p:cNvPr id="70661" name="墨迹 70660"/>
          <p:cNvPicPr/>
          <p:nvPr/>
        </p:nvPicPr>
        <p:blipFill>
          <a:blip r:embed="rId5"/>
          <a:stretch/>
        </p:blipFill>
        <p:spPr bwMode="auto">
          <a:xfrm>
            <a:off x="2111375" y="2273300"/>
            <a:ext cx="2328863" cy="347663"/>
          </a:xfrm>
          <a:prstGeom prst="rect">
            <a:avLst/>
          </a:prstGeom>
        </p:spPr>
      </p:pic>
      <p:pic>
        <p:nvPicPr>
          <p:cNvPr id="70662" name="墨迹 70661"/>
          <p:cNvPicPr/>
          <p:nvPr/>
        </p:nvPicPr>
        <p:blipFill>
          <a:blip r:embed="rId6"/>
          <a:stretch/>
        </p:blipFill>
        <p:spPr bwMode="auto">
          <a:xfrm>
            <a:off x="2195513" y="2487613"/>
            <a:ext cx="71438" cy="219074"/>
          </a:xfrm>
          <a:prstGeom prst="rect">
            <a:avLst/>
          </a:prstGeom>
        </p:spPr>
      </p:pic>
      <p:pic>
        <p:nvPicPr>
          <p:cNvPr id="70663" name="墨迹 70662"/>
          <p:cNvPicPr/>
          <p:nvPr/>
        </p:nvPicPr>
        <p:blipFill>
          <a:blip r:embed="rId7"/>
          <a:stretch/>
        </p:blipFill>
        <p:spPr bwMode="auto">
          <a:xfrm>
            <a:off x="3575050" y="2244725"/>
            <a:ext cx="39687" cy="88900"/>
          </a:xfrm>
          <a:prstGeom prst="rect">
            <a:avLst/>
          </a:prstGeom>
        </p:spPr>
      </p:pic>
      <p:pic>
        <p:nvPicPr>
          <p:cNvPr id="70665" name="墨迹 70664"/>
          <p:cNvPicPr/>
          <p:nvPr/>
        </p:nvPicPr>
        <p:blipFill>
          <a:blip r:embed="rId8"/>
          <a:stretch/>
        </p:blipFill>
        <p:spPr bwMode="auto">
          <a:xfrm>
            <a:off x="3317875" y="1698625"/>
            <a:ext cx="1770063" cy="123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EC0B9"/>
      </a:accent1>
      <a:accent2>
        <a:srgbClr val="67B8CA"/>
      </a:accent2>
      <a:accent3>
        <a:srgbClr val="8EC0B9"/>
      </a:accent3>
      <a:accent4>
        <a:srgbClr val="67B8CA"/>
      </a:accent4>
      <a:accent5>
        <a:srgbClr val="8EC0B9"/>
      </a:accent5>
      <a:accent6>
        <a:srgbClr val="67B8CA"/>
      </a:accent6>
      <a:hlink>
        <a:srgbClr val="8EC0B9"/>
      </a:hlink>
      <a:folHlink>
        <a:srgbClr val="67B8CA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onlyoffice/7.4.1.36</Application>
  <DocSecurity>0</DocSecurity>
  <PresentationFormat>全屏显示(16:9)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蓝色小清新</dc:title>
  <dc:subject/>
  <dc:creator>007</dc:creator>
  <cp:keywords/>
  <dc:description/>
  <dc:identifier/>
  <dc:language/>
  <cp:lastModifiedBy>John Smith</cp:lastModifiedBy>
  <cp:revision>395</cp:revision>
  <dcterms:created xsi:type="dcterms:W3CDTF">2018-10-30T13:52:00Z</dcterms:created>
  <dcterms:modified xsi:type="dcterms:W3CDTF">2023-09-26T14:45:36Z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AFBDE2BBA20441158D503A10E40C027C_12</vt:lpwstr>
  </property>
  <property fmtid="{D5CDD505-2E9C-101B-9397-08002B2CF9AE}" pid="3" name="KSOProductBuildVer">
    <vt:lpwstr>2052-11.1.0.14309</vt:lpwstr>
  </property>
</Properties>
</file>